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 id="2147483668" r:id="rId6"/>
    <p:sldMasterId id="2147483669" r:id="rId7"/>
    <p:sldMasterId id="2147483670" r:id="rId8"/>
    <p:sldMasterId id="214748367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Lst>
  <p:sldSz cy="5143500" cx="9144000"/>
  <p:notesSz cx="6858000" cy="9144000"/>
  <p:embeddedFontLst>
    <p:embeddedFont>
      <p:font typeface="Proxima Nova"/>
      <p:regular r:id="rId46"/>
      <p:bold r:id="rId47"/>
      <p:italic r:id="rId48"/>
      <p:boldItalic r:id="rId49"/>
    </p:embeddedFont>
    <p:embeddedFont>
      <p:font typeface="Robo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869C4-043B-4376-9695-0FE65830E2AD}">
  <a:tblStyle styleId="{9BA869C4-043B-4376-9695-0FE65830E2A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font" Target="fonts/ProximaNova-regular.fntdata"/><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640db688a5_3_29:notes"/>
          <p:cNvSpPr txBox="1"/>
          <p:nvPr>
            <p:ph idx="1" type="body"/>
          </p:nvPr>
        </p:nvSpPr>
        <p:spPr>
          <a:xfrm>
            <a:off x="685800" y="4400549"/>
            <a:ext cx="5486400" cy="3600451"/>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
        <p:nvSpPr>
          <p:cNvPr id="109" name="Google Shape;109;g1640db688a5_3_2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28b3dcd908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28b3dcd908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640db688a5_0_12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
        <p:nvSpPr>
          <p:cNvPr id="235" name="Google Shape;235;g1640db688a5_0_12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640db688a5_0_12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Redwan</a:t>
            </a:r>
            <a:endParaRPr/>
          </a:p>
          <a:p>
            <a:pPr indent="0" lvl="0" marL="0" rtl="0" algn="l">
              <a:spcBef>
                <a:spcPts val="0"/>
              </a:spcBef>
              <a:spcAft>
                <a:spcPts val="0"/>
              </a:spcAft>
              <a:buNone/>
            </a:pPr>
            <a:r>
              <a:rPr lang="en"/>
              <a:t>- </a:t>
            </a:r>
            <a:r>
              <a:rPr lang="en"/>
              <a:t>The position updating and ultrasonic sensor happens in parallel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lot going on in that one block, should show more of the logic</a:t>
            </a:r>
            <a:endParaRPr/>
          </a:p>
        </p:txBody>
      </p:sp>
      <p:sp>
        <p:nvSpPr>
          <p:cNvPr id="243" name="Google Shape;243;g1640db688a5_0_12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28b3dcd90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28b3dcd90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8b3dcd908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28b3dcd908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3e64390f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3e64390f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ab3fbe26a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ab3fbe26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Omar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9d21938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9d21938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Omar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28b3dcd908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28b3dcd908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dd3308aa4_0_4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
        <p:nvSpPr>
          <p:cNvPr id="296" name="Google Shape;296;g23dd3308aa4_0_4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640db688a5_3_3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1640db688a5_3_3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Individual</a:t>
            </a:r>
            <a:endParaRPr/>
          </a:p>
        </p:txBody>
      </p:sp>
      <p:sp>
        <p:nvSpPr>
          <p:cNvPr id="117" name="Google Shape;117;g1640db688a5_3_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dd3308aa4_0_9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a:p>
            <a:pPr indent="0" lvl="0" marL="0" rtl="0" algn="l">
              <a:spcBef>
                <a:spcPts val="0"/>
              </a:spcBef>
              <a:spcAft>
                <a:spcPts val="0"/>
              </a:spcAft>
              <a:buNone/>
            </a:pPr>
            <a:r>
              <a:t/>
            </a:r>
            <a:endParaRPr/>
          </a:p>
        </p:txBody>
      </p:sp>
      <p:sp>
        <p:nvSpPr>
          <p:cNvPr id="305" name="Google Shape;305;g23dd3308aa4_0_9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dff18b75ca_0_1: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
        <p:nvSpPr>
          <p:cNvPr id="314" name="Google Shape;314;g1dff18b75ca_0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3de7f598a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3de7f598a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3e94e43ca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3e94e43ca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e94e43ca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e94e43ca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28b3dcd908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28b3dcd908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649704e887_1_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4" name="Google Shape;354;g1649704e887_1_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8b3dcd908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28b3dcd908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640db688a5_0_174: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Redwan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positioning subsystem, we are still using the UWB sensors. The 4 anchor sensors are continually updating the locations of the 3 tags in use. It then plots it onto a </a:t>
            </a:r>
            <a:r>
              <a:rPr lang="en"/>
              <a:t>coordinate</a:t>
            </a:r>
            <a:r>
              <a:rPr lang="en"/>
              <a:t> grid like the one shown here and returns those coordinates to us. We take those coordinates and extract the theta we need to rotate and distance we travel.  In the current implementation, we are only doing clockwise rotations and postponing the issue of clockwise vs counterclockwise till FPR. For FPR, we are planning to add a third tag </a:t>
            </a:r>
            <a:r>
              <a:rPr lang="en"/>
              <a:t>onto</a:t>
            </a:r>
            <a:r>
              <a:rPr lang="en"/>
              <a:t> the coaster itself which can easily tell us if the destination is to our right or left(cw or ccw).</a:t>
            </a:r>
            <a:endParaRPr/>
          </a:p>
        </p:txBody>
      </p:sp>
      <p:sp>
        <p:nvSpPr>
          <p:cNvPr id="374" name="Google Shape;374;g1640db688a5_0_17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f9ff1470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f9ff1470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Stressing more on old vs new (no side sensor before, but can detect all around)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640db688a5_0_7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p:txBody>
      </p:sp>
      <p:sp>
        <p:nvSpPr>
          <p:cNvPr id="133" name="Google Shape;133;g1640db688a5_0_7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3f3b9ba48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3f3b9ba48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f9d646db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f9d646db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27aaaadd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27aaaadd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Omar</a:t>
            </a:r>
            <a:br>
              <a:rPr lang="en"/>
            </a:br>
            <a:endParaRPr/>
          </a:p>
          <a:p>
            <a:pPr indent="0" lvl="0" marL="0" rtl="0" algn="l">
              <a:spcBef>
                <a:spcPts val="0"/>
              </a:spcBef>
              <a:spcAft>
                <a:spcPts val="0"/>
              </a:spcAft>
              <a:buNone/>
            </a:pPr>
            <a:r>
              <a:rPr lang="en"/>
              <a:t>Add quantity (and define)</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3f3b9ba48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3f3b9ba48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Redwan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3f3b9ba482_2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3f3b9ba482_2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28b3dcd90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28b3dcd90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640db688a5_0_72: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
        <p:nvSpPr>
          <p:cNvPr id="142" name="Google Shape;142;g1640db688a5_0_7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280be57c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280be57c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e94e43c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e94e43c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8b3dcd908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8b3dcd908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640db688a5_0_11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p:txBody>
      </p:sp>
      <p:sp>
        <p:nvSpPr>
          <p:cNvPr id="209" name="Google Shape;209;g1640db688a5_0_11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65a10352a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65a10352a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1">
  <p:cSld name="Content Slide-1">
    <p:spTree>
      <p:nvGrpSpPr>
        <p:cNvPr id="10" name="Shape 10"/>
        <p:cNvGrpSpPr/>
        <p:nvPr/>
      </p:nvGrpSpPr>
      <p:grpSpPr>
        <a:xfrm>
          <a:off x="0" y="0"/>
          <a:ext cx="0" cy="0"/>
          <a:chOff x="0" y="0"/>
          <a:chExt cx="0" cy="0"/>
        </a:xfrm>
      </p:grpSpPr>
      <p:sp>
        <p:nvSpPr>
          <p:cNvPr id="11" name="Google Shape;11;p2"/>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 name="Google Shape;12;p2"/>
          <p:cNvSpPr txBox="1"/>
          <p:nvPr>
            <p:ph idx="1" type="body"/>
          </p:nvPr>
        </p:nvSpPr>
        <p:spPr>
          <a:xfrm>
            <a:off x="482204" y="1214050"/>
            <a:ext cx="8210700" cy="2910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 name="Google Shape;13;p2"/>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 name="Google Shape;14;p2"/>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3">
  <p:cSld name="Title Slide-3">
    <p:spTree>
      <p:nvGrpSpPr>
        <p:cNvPr id="57" name="Shape 57"/>
        <p:cNvGrpSpPr/>
        <p:nvPr/>
      </p:nvGrpSpPr>
      <p:grpSpPr>
        <a:xfrm>
          <a:off x="0" y="0"/>
          <a:ext cx="0" cy="0"/>
          <a:chOff x="0" y="0"/>
          <a:chExt cx="0" cy="0"/>
        </a:xfrm>
      </p:grpSpPr>
      <p:sp>
        <p:nvSpPr>
          <p:cNvPr id="58" name="Google Shape;58;p12"/>
          <p:cNvSpPr txBox="1"/>
          <p:nvPr>
            <p:ph type="title"/>
          </p:nvPr>
        </p:nvSpPr>
        <p:spPr>
          <a:xfrm>
            <a:off x="315017" y="4142602"/>
            <a:ext cx="6366899" cy="68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500"/>
              <a:buFont typeface="Arial"/>
              <a:buNone/>
              <a:defRPr b="1" i="0" sz="25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1">
  <p:cSld name="Divider Slide-1">
    <p:spTree>
      <p:nvGrpSpPr>
        <p:cNvPr id="61" name="Shape 61"/>
        <p:cNvGrpSpPr/>
        <p:nvPr/>
      </p:nvGrpSpPr>
      <p:grpSpPr>
        <a:xfrm>
          <a:off x="0" y="0"/>
          <a:ext cx="0" cy="0"/>
          <a:chOff x="0" y="0"/>
          <a:chExt cx="0" cy="0"/>
        </a:xfrm>
      </p:grpSpPr>
      <p:sp>
        <p:nvSpPr>
          <p:cNvPr id="62" name="Google Shape;62;p14"/>
          <p:cNvSpPr txBox="1"/>
          <p:nvPr>
            <p:ph type="title"/>
          </p:nvPr>
        </p:nvSpPr>
        <p:spPr>
          <a:xfrm>
            <a:off x="315017" y="3892379"/>
            <a:ext cx="6366899" cy="444843"/>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500"/>
              <a:buFont typeface="Arial"/>
              <a:buNone/>
              <a:defRPr b="1" i="0" sz="25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1">
  <p:cSld name="Content Slide-1">
    <p:spTree>
      <p:nvGrpSpPr>
        <p:cNvPr id="68" name="Shape 68"/>
        <p:cNvGrpSpPr/>
        <p:nvPr/>
      </p:nvGrpSpPr>
      <p:grpSpPr>
        <a:xfrm>
          <a:off x="0" y="0"/>
          <a:ext cx="0" cy="0"/>
          <a:chOff x="0" y="0"/>
          <a:chExt cx="0" cy="0"/>
        </a:xfrm>
      </p:grpSpPr>
      <p:sp>
        <p:nvSpPr>
          <p:cNvPr id="69" name="Google Shape;69;p16"/>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0" name="Google Shape;70;p16"/>
          <p:cNvSpPr txBox="1"/>
          <p:nvPr>
            <p:ph idx="1" type="body"/>
          </p:nvPr>
        </p:nvSpPr>
        <p:spPr>
          <a:xfrm>
            <a:off x="482203" y="1214051"/>
            <a:ext cx="8210775" cy="291001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1" name="Google Shape;71;p16"/>
          <p:cNvSpPr txBox="1"/>
          <p:nvPr>
            <p:ph idx="2"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2" name="Google Shape;72;p16"/>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2">
  <p:cSld name="Content Slide-2">
    <p:spTree>
      <p:nvGrpSpPr>
        <p:cNvPr id="73" name="Shape 73"/>
        <p:cNvGrpSpPr/>
        <p:nvPr/>
      </p:nvGrpSpPr>
      <p:grpSpPr>
        <a:xfrm>
          <a:off x="0" y="0"/>
          <a:ext cx="0" cy="0"/>
          <a:chOff x="0" y="0"/>
          <a:chExt cx="0" cy="0"/>
        </a:xfrm>
      </p:grpSpPr>
      <p:sp>
        <p:nvSpPr>
          <p:cNvPr id="74" name="Google Shape;74;p17"/>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5" name="Google Shape;75;p17"/>
          <p:cNvSpPr txBox="1"/>
          <p:nvPr>
            <p:ph idx="1" type="body"/>
          </p:nvPr>
        </p:nvSpPr>
        <p:spPr>
          <a:xfrm>
            <a:off x="482204" y="1214051"/>
            <a:ext cx="4911521" cy="291001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6" name="Google Shape;76;p17"/>
          <p:cNvSpPr/>
          <p:nvPr>
            <p:ph idx="2" type="pic"/>
          </p:nvPr>
        </p:nvSpPr>
        <p:spPr>
          <a:xfrm>
            <a:off x="5550919" y="1214051"/>
            <a:ext cx="3142059" cy="2910017"/>
          </a:xfrm>
          <a:prstGeom prst="rect">
            <a:avLst/>
          </a:prstGeom>
          <a:noFill/>
          <a:ln>
            <a:noFill/>
          </a:ln>
        </p:spPr>
      </p:sp>
      <p:sp>
        <p:nvSpPr>
          <p:cNvPr id="77" name="Google Shape;77;p17"/>
          <p:cNvSpPr txBox="1"/>
          <p:nvPr>
            <p:ph idx="3"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8" name="Google Shape;78;p17"/>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3">
  <p:cSld name="Content Slide-3">
    <p:spTree>
      <p:nvGrpSpPr>
        <p:cNvPr id="79" name="Shape 79"/>
        <p:cNvGrpSpPr/>
        <p:nvPr/>
      </p:nvGrpSpPr>
      <p:grpSpPr>
        <a:xfrm>
          <a:off x="0" y="0"/>
          <a:ext cx="0" cy="0"/>
          <a:chOff x="0" y="0"/>
          <a:chExt cx="0" cy="0"/>
        </a:xfrm>
      </p:grpSpPr>
      <p:sp>
        <p:nvSpPr>
          <p:cNvPr id="80" name="Google Shape;80;p18"/>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1" name="Google Shape;81;p18"/>
          <p:cNvSpPr txBox="1"/>
          <p:nvPr>
            <p:ph idx="1" type="body"/>
          </p:nvPr>
        </p:nvSpPr>
        <p:spPr>
          <a:xfrm>
            <a:off x="482204" y="1214051"/>
            <a:ext cx="4911521" cy="291001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2" name="Google Shape;82;p18"/>
          <p:cNvSpPr/>
          <p:nvPr>
            <p:ph idx="2" type="chart"/>
          </p:nvPr>
        </p:nvSpPr>
        <p:spPr>
          <a:xfrm>
            <a:off x="5523310" y="1214438"/>
            <a:ext cx="3169669" cy="290963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 name="Google Shape;83;p18"/>
          <p:cNvSpPr txBox="1"/>
          <p:nvPr>
            <p:ph idx="3"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4" name="Google Shape;84;p18"/>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4">
  <p:cSld name="Content Slide-4">
    <p:spTree>
      <p:nvGrpSpPr>
        <p:cNvPr id="85" name="Shape 85"/>
        <p:cNvGrpSpPr/>
        <p:nvPr/>
      </p:nvGrpSpPr>
      <p:grpSpPr>
        <a:xfrm>
          <a:off x="0" y="0"/>
          <a:ext cx="0" cy="0"/>
          <a:chOff x="0" y="0"/>
          <a:chExt cx="0" cy="0"/>
        </a:xfrm>
      </p:grpSpPr>
      <p:sp>
        <p:nvSpPr>
          <p:cNvPr id="86" name="Google Shape;86;p19"/>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7" name="Google Shape;87;p19"/>
          <p:cNvSpPr/>
          <p:nvPr>
            <p:ph idx="2" type="pic"/>
          </p:nvPr>
        </p:nvSpPr>
        <p:spPr>
          <a:xfrm>
            <a:off x="473869" y="1204913"/>
            <a:ext cx="8210775" cy="2956322"/>
          </a:xfrm>
          <a:prstGeom prst="rect">
            <a:avLst/>
          </a:prstGeom>
          <a:noFill/>
          <a:ln>
            <a:noFill/>
          </a:ln>
        </p:spPr>
      </p:sp>
      <p:sp>
        <p:nvSpPr>
          <p:cNvPr id="88" name="Google Shape;88;p19"/>
          <p:cNvSpPr txBox="1"/>
          <p:nvPr>
            <p:ph idx="1"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9" name="Google Shape;89;p19"/>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5">
  <p:cSld name="Content Slide-5">
    <p:spTree>
      <p:nvGrpSpPr>
        <p:cNvPr id="90" name="Shape 90"/>
        <p:cNvGrpSpPr/>
        <p:nvPr/>
      </p:nvGrpSpPr>
      <p:grpSpPr>
        <a:xfrm>
          <a:off x="0" y="0"/>
          <a:ext cx="0" cy="0"/>
          <a:chOff x="0" y="0"/>
          <a:chExt cx="0" cy="0"/>
        </a:xfrm>
      </p:grpSpPr>
      <p:sp>
        <p:nvSpPr>
          <p:cNvPr id="91" name="Google Shape;91;p20"/>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2" name="Google Shape;92;p20"/>
          <p:cNvSpPr/>
          <p:nvPr>
            <p:ph idx="2" type="chart"/>
          </p:nvPr>
        </p:nvSpPr>
        <p:spPr>
          <a:xfrm>
            <a:off x="473644" y="1204913"/>
            <a:ext cx="8210775" cy="2974181"/>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3" name="Google Shape;93;p20"/>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20"/>
          <p:cNvSpPr txBox="1"/>
          <p:nvPr>
            <p:ph idx="1"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6">
  <p:cSld name="Content Slide-6">
    <p:spTree>
      <p:nvGrpSpPr>
        <p:cNvPr id="95" name="Shape 95"/>
        <p:cNvGrpSpPr/>
        <p:nvPr/>
      </p:nvGrpSpPr>
      <p:grpSpPr>
        <a:xfrm>
          <a:off x="0" y="0"/>
          <a:ext cx="0" cy="0"/>
          <a:chOff x="0" y="0"/>
          <a:chExt cx="0" cy="0"/>
        </a:xfrm>
      </p:grpSpPr>
      <p:sp>
        <p:nvSpPr>
          <p:cNvPr id="96" name="Google Shape;96;p21"/>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7" name="Google Shape;97;p21"/>
          <p:cNvSpPr/>
          <p:nvPr>
            <p:ph idx="2" type="tbl"/>
          </p:nvPr>
        </p:nvSpPr>
        <p:spPr>
          <a:xfrm>
            <a:off x="473868" y="1204913"/>
            <a:ext cx="8210774" cy="2974181"/>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8" name="Google Shape;98;p21"/>
          <p:cNvSpPr txBox="1"/>
          <p:nvPr>
            <p:ph idx="1"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9" name="Google Shape;99;p21"/>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1">
  <p:cSld name="Closing Slide-1">
    <p:spTree>
      <p:nvGrpSpPr>
        <p:cNvPr id="103" name="Shape 103"/>
        <p:cNvGrpSpPr/>
        <p:nvPr/>
      </p:nvGrpSpPr>
      <p:grpSpPr>
        <a:xfrm>
          <a:off x="0" y="0"/>
          <a:ext cx="0" cy="0"/>
          <a:chOff x="0" y="0"/>
          <a:chExt cx="0" cy="0"/>
        </a:xfrm>
      </p:grpSpPr>
      <p:pic>
        <p:nvPicPr>
          <p:cNvPr descr="University of Massachusetts Amherst" id="104" name="Google Shape;104;p24"/>
          <p:cNvPicPr preferRelativeResize="0"/>
          <p:nvPr/>
        </p:nvPicPr>
        <p:blipFill rotWithShape="1">
          <a:blip r:embed="rId2">
            <a:alphaModFix/>
          </a:blip>
          <a:srcRect b="0" l="0" r="0" t="0"/>
          <a:stretch/>
        </p:blipFill>
        <p:spPr>
          <a:xfrm>
            <a:off x="3748793" y="3602262"/>
            <a:ext cx="1646415" cy="643003"/>
          </a:xfrm>
          <a:prstGeom prst="rect">
            <a:avLst/>
          </a:prstGeom>
          <a:noFill/>
          <a:ln>
            <a:noFill/>
          </a:ln>
        </p:spPr>
      </p:pic>
      <p:sp>
        <p:nvSpPr>
          <p:cNvPr id="105" name="Google Shape;105;p24"/>
          <p:cNvSpPr/>
          <p:nvPr/>
        </p:nvSpPr>
        <p:spPr>
          <a:xfrm>
            <a:off x="0" y="4429898"/>
            <a:ext cx="9144000" cy="5027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06" name="Google Shape;106;p24"/>
          <p:cNvSpPr txBox="1"/>
          <p:nvPr>
            <p:ph idx="1" type="body"/>
          </p:nvPr>
        </p:nvSpPr>
        <p:spPr>
          <a:xfrm>
            <a:off x="0" y="1908418"/>
            <a:ext cx="9144000" cy="663332"/>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2500"/>
              <a:buFont typeface="Arial"/>
              <a:buNone/>
              <a:defRPr b="0" i="0" sz="25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2">
  <p:cSld name="Content Slide-2">
    <p:spTree>
      <p:nvGrpSpPr>
        <p:cNvPr id="15" name="Shape 15"/>
        <p:cNvGrpSpPr/>
        <p:nvPr/>
      </p:nvGrpSpPr>
      <p:grpSpPr>
        <a:xfrm>
          <a:off x="0" y="0"/>
          <a:ext cx="0" cy="0"/>
          <a:chOff x="0" y="0"/>
          <a:chExt cx="0" cy="0"/>
        </a:xfrm>
      </p:grpSpPr>
      <p:sp>
        <p:nvSpPr>
          <p:cNvPr id="16" name="Google Shape;16;p3"/>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 name="Google Shape;17;p3"/>
          <p:cNvSpPr txBox="1"/>
          <p:nvPr>
            <p:ph idx="1" type="body"/>
          </p:nvPr>
        </p:nvSpPr>
        <p:spPr>
          <a:xfrm>
            <a:off x="482204" y="1214050"/>
            <a:ext cx="4911600" cy="2910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 name="Google Shape;18;p3"/>
          <p:cNvSpPr/>
          <p:nvPr>
            <p:ph idx="2" type="pic"/>
          </p:nvPr>
        </p:nvSpPr>
        <p:spPr>
          <a:xfrm>
            <a:off x="5550920" y="1214050"/>
            <a:ext cx="3142200" cy="2910000"/>
          </a:xfrm>
          <a:prstGeom prst="rect">
            <a:avLst/>
          </a:prstGeom>
          <a:noFill/>
          <a:ln>
            <a:noFill/>
          </a:ln>
        </p:spPr>
      </p:sp>
      <p:sp>
        <p:nvSpPr>
          <p:cNvPr id="19" name="Google Shape;19;p3"/>
          <p:cNvSpPr txBox="1"/>
          <p:nvPr>
            <p:ph idx="3"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 name="Google Shape;20;p3"/>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3">
  <p:cSld name="Content Slide-3">
    <p:spTree>
      <p:nvGrpSpPr>
        <p:cNvPr id="21" name="Shape 21"/>
        <p:cNvGrpSpPr/>
        <p:nvPr/>
      </p:nvGrpSpPr>
      <p:grpSpPr>
        <a:xfrm>
          <a:off x="0" y="0"/>
          <a:ext cx="0" cy="0"/>
          <a:chOff x="0" y="0"/>
          <a:chExt cx="0" cy="0"/>
        </a:xfrm>
      </p:grpSpPr>
      <p:sp>
        <p:nvSpPr>
          <p:cNvPr id="22" name="Google Shape;22;p4"/>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3" name="Google Shape;23;p4"/>
          <p:cNvSpPr txBox="1"/>
          <p:nvPr>
            <p:ph idx="1" type="body"/>
          </p:nvPr>
        </p:nvSpPr>
        <p:spPr>
          <a:xfrm>
            <a:off x="482204" y="1214050"/>
            <a:ext cx="4911600" cy="2910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 name="Google Shape;24;p4"/>
          <p:cNvSpPr/>
          <p:nvPr>
            <p:ph idx="2" type="chart"/>
          </p:nvPr>
        </p:nvSpPr>
        <p:spPr>
          <a:xfrm>
            <a:off x="5523310" y="1214438"/>
            <a:ext cx="3169800" cy="2909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 name="Google Shape;25;p4"/>
          <p:cNvSpPr txBox="1"/>
          <p:nvPr>
            <p:ph idx="3"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 name="Google Shape;26;p4"/>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4">
  <p:cSld name="Content Slide-4">
    <p:spTree>
      <p:nvGrpSpPr>
        <p:cNvPr id="27" name="Shape 27"/>
        <p:cNvGrpSpPr/>
        <p:nvPr/>
      </p:nvGrpSpPr>
      <p:grpSpPr>
        <a:xfrm>
          <a:off x="0" y="0"/>
          <a:ext cx="0" cy="0"/>
          <a:chOff x="0" y="0"/>
          <a:chExt cx="0" cy="0"/>
        </a:xfrm>
      </p:grpSpPr>
      <p:sp>
        <p:nvSpPr>
          <p:cNvPr id="28" name="Google Shape;28;p5"/>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9" name="Google Shape;29;p5"/>
          <p:cNvSpPr/>
          <p:nvPr>
            <p:ph idx="2" type="pic"/>
          </p:nvPr>
        </p:nvSpPr>
        <p:spPr>
          <a:xfrm>
            <a:off x="473869" y="1204913"/>
            <a:ext cx="8210700" cy="2956200"/>
          </a:xfrm>
          <a:prstGeom prst="rect">
            <a:avLst/>
          </a:prstGeom>
          <a:noFill/>
          <a:ln>
            <a:noFill/>
          </a:ln>
        </p:spPr>
      </p:sp>
      <p:sp>
        <p:nvSpPr>
          <p:cNvPr id="30" name="Google Shape;30;p5"/>
          <p:cNvSpPr txBox="1"/>
          <p:nvPr>
            <p:ph idx="1"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 name="Google Shape;31;p5"/>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5">
  <p:cSld name="Content Slide-5">
    <p:spTree>
      <p:nvGrpSpPr>
        <p:cNvPr id="32" name="Shape 32"/>
        <p:cNvGrpSpPr/>
        <p:nvPr/>
      </p:nvGrpSpPr>
      <p:grpSpPr>
        <a:xfrm>
          <a:off x="0" y="0"/>
          <a:ext cx="0" cy="0"/>
          <a:chOff x="0" y="0"/>
          <a:chExt cx="0" cy="0"/>
        </a:xfrm>
      </p:grpSpPr>
      <p:sp>
        <p:nvSpPr>
          <p:cNvPr id="33" name="Google Shape;33;p6"/>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 name="Google Shape;34;p6"/>
          <p:cNvSpPr/>
          <p:nvPr>
            <p:ph idx="2" type="chart"/>
          </p:nvPr>
        </p:nvSpPr>
        <p:spPr>
          <a:xfrm>
            <a:off x="473644" y="1204913"/>
            <a:ext cx="8210700" cy="2974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5" name="Google Shape;35;p6"/>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6"/>
          <p:cNvSpPr txBox="1"/>
          <p:nvPr>
            <p:ph idx="1"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6">
  <p:cSld name="Content Slide-6">
    <p:spTree>
      <p:nvGrpSpPr>
        <p:cNvPr id="37" name="Shape 37"/>
        <p:cNvGrpSpPr/>
        <p:nvPr/>
      </p:nvGrpSpPr>
      <p:grpSpPr>
        <a:xfrm>
          <a:off x="0" y="0"/>
          <a:ext cx="0" cy="0"/>
          <a:chOff x="0" y="0"/>
          <a:chExt cx="0" cy="0"/>
        </a:xfrm>
      </p:grpSpPr>
      <p:sp>
        <p:nvSpPr>
          <p:cNvPr id="38" name="Google Shape;38;p7"/>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9" name="Google Shape;39;p7"/>
          <p:cNvSpPr/>
          <p:nvPr>
            <p:ph idx="2" type="tbl"/>
          </p:nvPr>
        </p:nvSpPr>
        <p:spPr>
          <a:xfrm>
            <a:off x="473868" y="1204913"/>
            <a:ext cx="8210700" cy="29742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40" name="Google Shape;40;p7"/>
          <p:cNvSpPr txBox="1"/>
          <p:nvPr>
            <p:ph idx="1"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1" name="Google Shape;41;p7"/>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cxnSp>
        <p:nvCxnSpPr>
          <p:cNvPr id="43" name="Google Shape;43;p8"/>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44" name="Google Shape;44;p8"/>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400"/>
              <a:buChar char="●"/>
              <a:defRPr sz="5400"/>
            </a:lvl1pPr>
            <a:lvl2pPr lvl="1" rtl="0" algn="ctr">
              <a:spcBef>
                <a:spcPts val="0"/>
              </a:spcBef>
              <a:spcAft>
                <a:spcPts val="0"/>
              </a:spcAft>
              <a:buSzPts val="5400"/>
              <a:buChar char="○"/>
              <a:defRPr sz="5400"/>
            </a:lvl2pPr>
            <a:lvl3pPr lvl="2" rtl="0" algn="ctr">
              <a:spcBef>
                <a:spcPts val="0"/>
              </a:spcBef>
              <a:spcAft>
                <a:spcPts val="0"/>
              </a:spcAft>
              <a:buSzPts val="5400"/>
              <a:buChar char="■"/>
              <a:defRPr sz="5400"/>
            </a:lvl3pPr>
            <a:lvl4pPr lvl="3" rtl="0" algn="ctr">
              <a:spcBef>
                <a:spcPts val="0"/>
              </a:spcBef>
              <a:spcAft>
                <a:spcPts val="0"/>
              </a:spcAft>
              <a:buSzPts val="5400"/>
              <a:buChar char="●"/>
              <a:defRPr sz="5400"/>
            </a:lvl4pPr>
            <a:lvl5pPr lvl="4" rtl="0" algn="ctr">
              <a:spcBef>
                <a:spcPts val="0"/>
              </a:spcBef>
              <a:spcAft>
                <a:spcPts val="0"/>
              </a:spcAft>
              <a:buSzPts val="5400"/>
              <a:buChar char="○"/>
              <a:defRPr sz="5400"/>
            </a:lvl5pPr>
            <a:lvl6pPr lvl="5" rtl="0" algn="ctr">
              <a:spcBef>
                <a:spcPts val="0"/>
              </a:spcBef>
              <a:spcAft>
                <a:spcPts val="0"/>
              </a:spcAft>
              <a:buSzPts val="5400"/>
              <a:buChar char="■"/>
              <a:defRPr sz="5400"/>
            </a:lvl6pPr>
            <a:lvl7pPr lvl="6" rtl="0" algn="ctr">
              <a:spcBef>
                <a:spcPts val="0"/>
              </a:spcBef>
              <a:spcAft>
                <a:spcPts val="0"/>
              </a:spcAft>
              <a:buSzPts val="5400"/>
              <a:buChar char="●"/>
              <a:defRPr sz="5400"/>
            </a:lvl7pPr>
            <a:lvl8pPr lvl="7" rtl="0" algn="ctr">
              <a:spcBef>
                <a:spcPts val="0"/>
              </a:spcBef>
              <a:spcAft>
                <a:spcPts val="0"/>
              </a:spcAft>
              <a:buSzPts val="5400"/>
              <a:buChar char="○"/>
              <a:defRPr sz="5400"/>
            </a:lvl8pPr>
            <a:lvl9pPr lvl="8" rtl="0" algn="ctr">
              <a:spcBef>
                <a:spcPts val="0"/>
              </a:spcBef>
              <a:spcAft>
                <a:spcPts val="0"/>
              </a:spcAft>
              <a:buSzPts val="5400"/>
              <a:buChar char="■"/>
              <a:defRPr sz="5400"/>
            </a:lvl9pPr>
          </a:lstStyle>
          <a:p/>
        </p:txBody>
      </p:sp>
      <p:sp>
        <p:nvSpPr>
          <p:cNvPr id="45" name="Google Shape;45;p8"/>
          <p:cNvSpPr txBox="1"/>
          <p:nvPr>
            <p:ph idx="1" type="subTitle"/>
          </p:nvPr>
        </p:nvSpPr>
        <p:spPr>
          <a:xfrm>
            <a:off x="311700" y="3165823"/>
            <a:ext cx="8520600" cy="733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46" name="Google Shape;4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
        <p:nvSpPr>
          <p:cNvPr id="48" name="Google Shape;48;p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9" name="Google Shape;49;p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0" name="Google Shape;5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jpg"/><Relationship Id="rId3" Type="http://schemas.openxmlformats.org/officeDocument/2006/relationships/slideLayout" Target="../slideLayouts/slideLayout10.xml"/><Relationship Id="rId4"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theme" Target="../theme/theme6.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University of Massachusetts Amherst" id="6" name="Google Shape;6;p1"/>
          <p:cNvPicPr preferRelativeResize="0"/>
          <p:nvPr/>
        </p:nvPicPr>
        <p:blipFill rotWithShape="1">
          <a:blip r:embed="rId1">
            <a:alphaModFix/>
          </a:blip>
          <a:srcRect b="0" l="0" r="0" t="0"/>
          <a:stretch/>
        </p:blipFill>
        <p:spPr>
          <a:xfrm>
            <a:off x="320504" y="4599658"/>
            <a:ext cx="1036989" cy="413217"/>
          </a:xfrm>
          <a:prstGeom prst="rect">
            <a:avLst/>
          </a:prstGeom>
          <a:noFill/>
          <a:ln>
            <a:noFill/>
          </a:ln>
        </p:spPr>
      </p:pic>
      <p:sp>
        <p:nvSpPr>
          <p:cNvPr id="7" name="Google Shape;7;p1"/>
          <p:cNvSpPr/>
          <p:nvPr/>
        </p:nvSpPr>
        <p:spPr>
          <a:xfrm>
            <a:off x="0" y="4429898"/>
            <a:ext cx="9148500" cy="50400"/>
          </a:xfrm>
          <a:prstGeom prst="rect">
            <a:avLst/>
          </a:prstGeom>
          <a:solidFill>
            <a:srgbClr val="8A233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8" name="Google Shape;8;p1"/>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marR="0" rtl="0" algn="r">
              <a:spcBef>
                <a:spcPts val="0"/>
              </a:spcBef>
              <a:spcAft>
                <a:spcPts val="0"/>
              </a:spcAft>
              <a:buSzPts val="1100"/>
              <a:buNone/>
              <a:defRPr sz="900">
                <a:solidFill>
                  <a:srgbClr val="AEABAB"/>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cxnSp>
        <p:nvCxnSpPr>
          <p:cNvPr id="9" name="Google Shape;9;p1"/>
          <p:cNvCxnSpPr/>
          <p:nvPr/>
        </p:nvCxnSpPr>
        <p:spPr>
          <a:xfrm>
            <a:off x="8261051" y="4725818"/>
            <a:ext cx="0" cy="153600"/>
          </a:xfrm>
          <a:prstGeom prst="straightConnector1">
            <a:avLst/>
          </a:prstGeom>
          <a:noFill/>
          <a:ln cap="flat" cmpd="sng" w="15875">
            <a:solidFill>
              <a:srgbClr val="AEABAB"/>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descr="University of Massachusetts Amherst" id="54" name="Google Shape;54;p11"/>
          <p:cNvPicPr preferRelativeResize="0"/>
          <p:nvPr/>
        </p:nvPicPr>
        <p:blipFill rotWithShape="1">
          <a:blip r:embed="rId1">
            <a:alphaModFix/>
          </a:blip>
          <a:srcRect b="0" l="0" r="0" t="0"/>
          <a:stretch/>
        </p:blipFill>
        <p:spPr>
          <a:xfrm>
            <a:off x="7404786" y="264287"/>
            <a:ext cx="1470353" cy="585902"/>
          </a:xfrm>
          <a:prstGeom prst="rect">
            <a:avLst/>
          </a:prstGeom>
          <a:noFill/>
          <a:ln>
            <a:noFill/>
          </a:ln>
        </p:spPr>
      </p:pic>
      <p:pic>
        <p:nvPicPr>
          <p:cNvPr descr="View of campus pond with trees and buildings around." id="55" name="Google Shape;55;p11"/>
          <p:cNvPicPr preferRelativeResize="0"/>
          <p:nvPr/>
        </p:nvPicPr>
        <p:blipFill rotWithShape="1">
          <a:blip r:embed="rId2">
            <a:alphaModFix/>
          </a:blip>
          <a:srcRect b="0" l="0" r="0" t="0"/>
          <a:stretch/>
        </p:blipFill>
        <p:spPr>
          <a:xfrm>
            <a:off x="-1" y="1130643"/>
            <a:ext cx="9143999" cy="4012856"/>
          </a:xfrm>
          <a:prstGeom prst="rect">
            <a:avLst/>
          </a:prstGeom>
          <a:noFill/>
          <a:ln>
            <a:noFill/>
          </a:ln>
        </p:spPr>
      </p:pic>
      <p:sp>
        <p:nvSpPr>
          <p:cNvPr id="56" name="Google Shape;56;p11"/>
          <p:cNvSpPr/>
          <p:nvPr/>
        </p:nvSpPr>
        <p:spPr>
          <a:xfrm>
            <a:off x="0" y="1130643"/>
            <a:ext cx="9144000" cy="111211"/>
          </a:xfrm>
          <a:prstGeom prst="rect">
            <a:avLst/>
          </a:prstGeom>
          <a:solidFill>
            <a:srgbClr val="8A233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7"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solidFill>
      </p:bgPr>
    </p:bg>
    <p:spTree>
      <p:nvGrpSpPr>
        <p:cNvPr id="59" name="Shape 59"/>
        <p:cNvGrpSpPr/>
        <p:nvPr/>
      </p:nvGrpSpPr>
      <p:grpSpPr>
        <a:xfrm>
          <a:off x="0" y="0"/>
          <a:ext cx="0" cy="0"/>
          <a:chOff x="0" y="0"/>
          <a:chExt cx="0" cy="0"/>
        </a:xfrm>
      </p:grpSpPr>
      <p:sp>
        <p:nvSpPr>
          <p:cNvPr id="60" name="Google Shape;60;p13"/>
          <p:cNvSpPr/>
          <p:nvPr/>
        </p:nvSpPr>
        <p:spPr>
          <a:xfrm>
            <a:off x="0" y="4429898"/>
            <a:ext cx="9144000" cy="5027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descr="University of Massachusetts Amherst" id="64" name="Google Shape;64;p15"/>
          <p:cNvPicPr preferRelativeResize="0"/>
          <p:nvPr/>
        </p:nvPicPr>
        <p:blipFill rotWithShape="1">
          <a:blip r:embed="rId1">
            <a:alphaModFix/>
          </a:blip>
          <a:srcRect b="0" l="0" r="0" t="0"/>
          <a:stretch/>
        </p:blipFill>
        <p:spPr>
          <a:xfrm>
            <a:off x="320504" y="4599659"/>
            <a:ext cx="1036988" cy="413216"/>
          </a:xfrm>
          <a:prstGeom prst="rect">
            <a:avLst/>
          </a:prstGeom>
          <a:noFill/>
          <a:ln>
            <a:noFill/>
          </a:ln>
        </p:spPr>
      </p:pic>
      <p:sp>
        <p:nvSpPr>
          <p:cNvPr id="65" name="Google Shape;65;p15"/>
          <p:cNvSpPr/>
          <p:nvPr/>
        </p:nvSpPr>
        <p:spPr>
          <a:xfrm>
            <a:off x="0" y="4429898"/>
            <a:ext cx="9148572" cy="50270"/>
          </a:xfrm>
          <a:prstGeom prst="rect">
            <a:avLst/>
          </a:prstGeom>
          <a:solidFill>
            <a:srgbClr val="8A233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66" name="Google Shape;66;p15"/>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marR="0" rtl="0" algn="r">
              <a:spcBef>
                <a:spcPts val="0"/>
              </a:spcBef>
              <a:spcAft>
                <a:spcPts val="0"/>
              </a:spcAft>
              <a:buSzPts val="1100"/>
              <a:buNone/>
              <a:defRPr sz="900">
                <a:solidFill>
                  <a:srgbClr val="AEABAB"/>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cxnSp>
        <p:nvCxnSpPr>
          <p:cNvPr id="67" name="Google Shape;67;p15"/>
          <p:cNvCxnSpPr/>
          <p:nvPr/>
        </p:nvCxnSpPr>
        <p:spPr>
          <a:xfrm>
            <a:off x="8261051" y="4725818"/>
            <a:ext cx="0" cy="153548"/>
          </a:xfrm>
          <a:prstGeom prst="straightConnector1">
            <a:avLst/>
          </a:prstGeom>
          <a:noFill/>
          <a:ln cap="flat" cmpd="sng" w="15875">
            <a:solidFill>
              <a:srgbClr val="AEABAB"/>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A2332"/>
        </a:solidFill>
      </p:bgPr>
    </p:bg>
    <p:spTree>
      <p:nvGrpSpPr>
        <p:cNvPr id="102" name="Shape 10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8.png"/><Relationship Id="rId7"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7.jpg"/><Relationship Id="rId4" Type="http://schemas.openxmlformats.org/officeDocument/2006/relationships/image" Target="../media/image39.jpg"/><Relationship Id="rId5"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7.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3.png"/><Relationship Id="rId5" Type="http://schemas.openxmlformats.org/officeDocument/2006/relationships/image" Target="../media/image38.jpg"/><Relationship Id="rId6" Type="http://schemas.openxmlformats.org/officeDocument/2006/relationships/image" Target="../media/image40.jpg"/><Relationship Id="rId7" Type="http://schemas.openxmlformats.org/officeDocument/2006/relationships/image" Target="../media/image42.jpg"/><Relationship Id="rId8" Type="http://schemas.openxmlformats.org/officeDocument/2006/relationships/image" Target="../media/image4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www.tindie.com/products/petteemfg/ultra-wideband-rtls-uwb-diy-starter-ki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4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drive.google.com/file/d/1MCR_ZY55AZKxfdinNN-QkkkYKjTHUI0m/view?usp=share_link" TargetMode="External"/><Relationship Id="rId4" Type="http://schemas.openxmlformats.org/officeDocument/2006/relationships/hyperlink" Target="https://drive.google.com/file/d/1MJIGTPBW8F-LTN8W8kColtyC7Dfij1dU/view?usp=sharing" TargetMode="External"/><Relationship Id="rId5" Type="http://schemas.openxmlformats.org/officeDocument/2006/relationships/hyperlink" Target="https://drive.google.com/file/d/1MNN1SpP66sIA2yZz_bj1Dcg2ajXkuQTa/view?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7.jp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5"/>
          <p:cNvSpPr txBox="1"/>
          <p:nvPr>
            <p:ph type="title"/>
          </p:nvPr>
        </p:nvSpPr>
        <p:spPr>
          <a:xfrm>
            <a:off x="380550" y="3991275"/>
            <a:ext cx="8382900" cy="883500"/>
          </a:xfrm>
          <a:prstGeom prst="rect">
            <a:avLst/>
          </a:prstGeom>
          <a:solidFill>
            <a:srgbClr val="8A2332"/>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2500"/>
              <a:buFont typeface="Arial"/>
              <a:buNone/>
            </a:pPr>
            <a:r>
              <a:rPr lang="en" sz="4200"/>
              <a:t>Lazy Bob - SDP23 Team 5</a:t>
            </a:r>
            <a:endParaRPr sz="4200"/>
          </a:p>
          <a:p>
            <a:pPr indent="0" lvl="0" marL="0" rtl="0" algn="l">
              <a:spcBef>
                <a:spcPts val="0"/>
              </a:spcBef>
              <a:spcAft>
                <a:spcPts val="0"/>
              </a:spcAft>
              <a:buClr>
                <a:schemeClr val="lt1"/>
              </a:buClr>
              <a:buSzPts val="2500"/>
              <a:buFont typeface="Arial"/>
              <a:buNone/>
            </a:pPr>
            <a:r>
              <a:rPr lang="en" sz="1900"/>
              <a:t>Omar Areiqat, Vedatman Basu, Redwan Rahman, Jina Song</a:t>
            </a:r>
            <a:endParaRPr sz="1900"/>
          </a:p>
          <a:p>
            <a:pPr indent="0" lvl="0" marL="0" rtl="0" algn="l">
              <a:lnSpc>
                <a:spcPct val="90000"/>
              </a:lnSpc>
              <a:spcBef>
                <a:spcPts val="0"/>
              </a:spcBef>
              <a:spcAft>
                <a:spcPts val="0"/>
              </a:spcAft>
              <a:buClr>
                <a:schemeClr val="lt1"/>
              </a:buClr>
              <a:buSzPts val="2500"/>
              <a:buFont typeface="Arial"/>
              <a:buNone/>
            </a:pPr>
            <a:r>
              <a:t/>
            </a:r>
            <a:endParaRPr/>
          </a:p>
        </p:txBody>
      </p:sp>
      <p:pic>
        <p:nvPicPr>
          <p:cNvPr id="112" name="Google Shape;112;p25"/>
          <p:cNvPicPr preferRelativeResize="0"/>
          <p:nvPr/>
        </p:nvPicPr>
        <p:blipFill>
          <a:blip r:embed="rId3">
            <a:alphaModFix/>
          </a:blip>
          <a:stretch>
            <a:fillRect/>
          </a:stretch>
        </p:blipFill>
        <p:spPr>
          <a:xfrm>
            <a:off x="5878275" y="168325"/>
            <a:ext cx="3155650" cy="833950"/>
          </a:xfrm>
          <a:prstGeom prst="rect">
            <a:avLst/>
          </a:prstGeom>
          <a:noFill/>
          <a:ln>
            <a:noFill/>
          </a:ln>
        </p:spPr>
      </p:pic>
      <p:sp>
        <p:nvSpPr>
          <p:cNvPr id="113" name="Google Shape;113;p25"/>
          <p:cNvSpPr txBox="1"/>
          <p:nvPr>
            <p:ph type="title"/>
          </p:nvPr>
        </p:nvSpPr>
        <p:spPr>
          <a:xfrm>
            <a:off x="380550" y="256500"/>
            <a:ext cx="2266500" cy="657600"/>
          </a:xfrm>
          <a:prstGeom prst="rect">
            <a:avLst/>
          </a:prstGeom>
          <a:solidFill>
            <a:srgbClr val="8A2332"/>
          </a:solid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lt1"/>
              </a:buClr>
              <a:buSzPts val="2500"/>
              <a:buFont typeface="Arial"/>
              <a:buNone/>
            </a:pPr>
            <a:r>
              <a:rPr lang="en" sz="4200"/>
              <a:t>FPR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910513"/>
                </a:solidFill>
              </a:rPr>
              <a:t>Block Diagrams</a:t>
            </a:r>
            <a:endParaRPr sz="5200"/>
          </a:p>
        </p:txBody>
      </p:sp>
      <p:sp>
        <p:nvSpPr>
          <p:cNvPr id="232" name="Google Shape;232;p34"/>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497700" y="249275"/>
            <a:ext cx="81486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Hardware Block Diagram</a:t>
            </a:r>
            <a:endParaRPr/>
          </a:p>
        </p:txBody>
      </p:sp>
      <p:sp>
        <p:nvSpPr>
          <p:cNvPr id="238" name="Google Shape;238;p35"/>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239" name="Google Shape;239;p35"/>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240" name="Google Shape;240;p35"/>
          <p:cNvPicPr preferRelativeResize="0"/>
          <p:nvPr/>
        </p:nvPicPr>
        <p:blipFill>
          <a:blip r:embed="rId3">
            <a:alphaModFix/>
          </a:blip>
          <a:stretch>
            <a:fillRect/>
          </a:stretch>
        </p:blipFill>
        <p:spPr>
          <a:xfrm>
            <a:off x="-206125" y="449160"/>
            <a:ext cx="9684623" cy="38005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466646" y="25522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Software </a:t>
            </a:r>
            <a:r>
              <a:rPr lang="en"/>
              <a:t>Block Diagram</a:t>
            </a:r>
            <a:endParaRPr/>
          </a:p>
        </p:txBody>
      </p:sp>
      <p:sp>
        <p:nvSpPr>
          <p:cNvPr id="246" name="Google Shape;246;p36"/>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247" name="Google Shape;247;p36"/>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248" name="Google Shape;248;p36"/>
          <p:cNvPicPr preferRelativeResize="0"/>
          <p:nvPr/>
        </p:nvPicPr>
        <p:blipFill>
          <a:blip r:embed="rId3">
            <a:alphaModFix/>
          </a:blip>
          <a:stretch>
            <a:fillRect/>
          </a:stretch>
        </p:blipFill>
        <p:spPr>
          <a:xfrm>
            <a:off x="166650" y="-200375"/>
            <a:ext cx="8810701" cy="47696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910513"/>
                </a:solidFill>
              </a:rPr>
              <a:t>System Hardware</a:t>
            </a:r>
            <a:endParaRPr sz="5200"/>
          </a:p>
        </p:txBody>
      </p:sp>
      <p:sp>
        <p:nvSpPr>
          <p:cNvPr id="254" name="Google Shape;254;p37"/>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10513"/>
                </a:solidFill>
              </a:rPr>
              <a:t>Coaster</a:t>
            </a:r>
            <a:endParaRPr sz="4000"/>
          </a:p>
        </p:txBody>
      </p:sp>
      <p:sp>
        <p:nvSpPr>
          <p:cNvPr id="260" name="Google Shape;260;p38"/>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474133" y="554075"/>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Coaster: MDR</a:t>
            </a:r>
            <a:endParaRPr/>
          </a:p>
        </p:txBody>
      </p:sp>
      <p:sp>
        <p:nvSpPr>
          <p:cNvPr id="266" name="Google Shape;266;p39"/>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pic>
        <p:nvPicPr>
          <p:cNvPr id="267" name="Google Shape;267;p39"/>
          <p:cNvPicPr preferRelativeResize="0"/>
          <p:nvPr/>
        </p:nvPicPr>
        <p:blipFill>
          <a:blip r:embed="rId3">
            <a:alphaModFix/>
          </a:blip>
          <a:stretch>
            <a:fillRect/>
          </a:stretch>
        </p:blipFill>
        <p:spPr>
          <a:xfrm>
            <a:off x="582800" y="1172712"/>
            <a:ext cx="3443351" cy="3041324"/>
          </a:xfrm>
          <a:prstGeom prst="rect">
            <a:avLst/>
          </a:prstGeom>
          <a:noFill/>
          <a:ln>
            <a:noFill/>
          </a:ln>
        </p:spPr>
      </p:pic>
      <p:sp>
        <p:nvSpPr>
          <p:cNvPr id="268" name="Google Shape;268;p39"/>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269" name="Google Shape;269;p39"/>
          <p:cNvPicPr preferRelativeResize="0"/>
          <p:nvPr/>
        </p:nvPicPr>
        <p:blipFill>
          <a:blip r:embed="rId4">
            <a:alphaModFix/>
          </a:blip>
          <a:stretch>
            <a:fillRect/>
          </a:stretch>
        </p:blipFill>
        <p:spPr>
          <a:xfrm>
            <a:off x="4917051" y="811700"/>
            <a:ext cx="3026984" cy="33262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474125" y="554075"/>
            <a:ext cx="30825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Coaster: CDR</a:t>
            </a:r>
            <a:endParaRPr/>
          </a:p>
          <a:p>
            <a:pPr indent="0" lvl="0" marL="0" rtl="0" algn="l">
              <a:spcBef>
                <a:spcPts val="0"/>
              </a:spcBef>
              <a:spcAft>
                <a:spcPts val="0"/>
              </a:spcAft>
              <a:buNone/>
            </a:pPr>
            <a:r>
              <a:t/>
            </a:r>
            <a:endParaRPr/>
          </a:p>
        </p:txBody>
      </p:sp>
      <p:sp>
        <p:nvSpPr>
          <p:cNvPr id="275" name="Google Shape;275;p40"/>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276" name="Google Shape;276;p40"/>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277" name="Google Shape;277;p40"/>
          <p:cNvPicPr preferRelativeResize="0"/>
          <p:nvPr/>
        </p:nvPicPr>
        <p:blipFill>
          <a:blip r:embed="rId3">
            <a:alphaModFix/>
          </a:blip>
          <a:stretch>
            <a:fillRect/>
          </a:stretch>
        </p:blipFill>
        <p:spPr>
          <a:xfrm>
            <a:off x="84750" y="1067676"/>
            <a:ext cx="4376926" cy="3274826"/>
          </a:xfrm>
          <a:prstGeom prst="rect">
            <a:avLst/>
          </a:prstGeom>
          <a:noFill/>
          <a:ln>
            <a:noFill/>
          </a:ln>
        </p:spPr>
      </p:pic>
      <p:pic>
        <p:nvPicPr>
          <p:cNvPr id="278" name="Google Shape;278;p40"/>
          <p:cNvPicPr preferRelativeResize="0"/>
          <p:nvPr/>
        </p:nvPicPr>
        <p:blipFill>
          <a:blip r:embed="rId4">
            <a:alphaModFix/>
          </a:blip>
          <a:stretch>
            <a:fillRect/>
          </a:stretch>
        </p:blipFill>
        <p:spPr>
          <a:xfrm>
            <a:off x="4513800" y="1490123"/>
            <a:ext cx="4571999" cy="2429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474123" y="554075"/>
            <a:ext cx="31266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Coaster: FPR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84" name="Google Shape;284;p41"/>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285" name="Google Shape;285;p41"/>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286" name="Google Shape;286;p41"/>
          <p:cNvPicPr preferRelativeResize="0"/>
          <p:nvPr/>
        </p:nvPicPr>
        <p:blipFill>
          <a:blip r:embed="rId3">
            <a:alphaModFix/>
          </a:blip>
          <a:stretch>
            <a:fillRect/>
          </a:stretch>
        </p:blipFill>
        <p:spPr>
          <a:xfrm rot="-5400000">
            <a:off x="499925" y="1000388"/>
            <a:ext cx="3198175" cy="3332752"/>
          </a:xfrm>
          <a:prstGeom prst="rect">
            <a:avLst/>
          </a:prstGeom>
          <a:noFill/>
          <a:ln>
            <a:noFill/>
          </a:ln>
        </p:spPr>
      </p:pic>
      <p:pic>
        <p:nvPicPr>
          <p:cNvPr id="287" name="Google Shape;287;p41"/>
          <p:cNvPicPr preferRelativeResize="0"/>
          <p:nvPr/>
        </p:nvPicPr>
        <p:blipFill>
          <a:blip r:embed="rId4">
            <a:alphaModFix/>
          </a:blip>
          <a:stretch>
            <a:fillRect/>
          </a:stretch>
        </p:blipFill>
        <p:spPr>
          <a:xfrm>
            <a:off x="3863713" y="989375"/>
            <a:ext cx="5073810" cy="3164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10513"/>
                </a:solidFill>
              </a:rPr>
              <a:t>Callers</a:t>
            </a:r>
            <a:endParaRPr sz="4000"/>
          </a:p>
        </p:txBody>
      </p:sp>
      <p:sp>
        <p:nvSpPr>
          <p:cNvPr id="293" name="Google Shape;293;p42"/>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solidFill>
                  <a:srgbClr val="8A2332"/>
                </a:solidFill>
              </a:rPr>
              <a:t>Callers: MDR</a:t>
            </a:r>
            <a:endParaRPr>
              <a:solidFill>
                <a:schemeClr val="dk1"/>
              </a:solidFill>
              <a:highlight>
                <a:schemeClr val="lt1"/>
              </a:highlight>
            </a:endParaRPr>
          </a:p>
        </p:txBody>
      </p:sp>
      <p:sp>
        <p:nvSpPr>
          <p:cNvPr id="299" name="Google Shape;299;p43"/>
          <p:cNvSpPr txBox="1"/>
          <p:nvPr>
            <p:ph idx="2" type="body"/>
          </p:nvPr>
        </p:nvSpPr>
        <p:spPr>
          <a:xfrm>
            <a:off x="4040626" y="4698725"/>
            <a:ext cx="42174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300" name="Google Shape;300;p43"/>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01" name="Google Shape;301;p43"/>
          <p:cNvPicPr preferRelativeResize="0"/>
          <p:nvPr/>
        </p:nvPicPr>
        <p:blipFill>
          <a:blip r:embed="rId3">
            <a:alphaModFix/>
          </a:blip>
          <a:stretch>
            <a:fillRect/>
          </a:stretch>
        </p:blipFill>
        <p:spPr>
          <a:xfrm>
            <a:off x="1021500" y="996775"/>
            <a:ext cx="2796100" cy="3149949"/>
          </a:xfrm>
          <a:prstGeom prst="rect">
            <a:avLst/>
          </a:prstGeom>
          <a:noFill/>
          <a:ln>
            <a:noFill/>
          </a:ln>
        </p:spPr>
      </p:pic>
      <p:pic>
        <p:nvPicPr>
          <p:cNvPr id="302" name="Google Shape;302;p43"/>
          <p:cNvPicPr preferRelativeResize="0"/>
          <p:nvPr/>
        </p:nvPicPr>
        <p:blipFill rotWithShape="1">
          <a:blip r:embed="rId4">
            <a:alphaModFix/>
          </a:blip>
          <a:srcRect b="21565" l="9817" r="11075" t="18160"/>
          <a:stretch/>
        </p:blipFill>
        <p:spPr>
          <a:xfrm>
            <a:off x="4946950" y="1190575"/>
            <a:ext cx="2719173" cy="27623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6"/>
          <p:cNvSpPr txBox="1"/>
          <p:nvPr>
            <p:ph type="title"/>
          </p:nvPr>
        </p:nvSpPr>
        <p:spPr>
          <a:xfrm>
            <a:off x="292642" y="3989329"/>
            <a:ext cx="6366900" cy="444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500"/>
              <a:buFont typeface="Arial"/>
              <a:buNone/>
            </a:pPr>
            <a:r>
              <a:rPr lang="en"/>
              <a:t>The Team</a:t>
            </a:r>
            <a:endParaRPr/>
          </a:p>
        </p:txBody>
      </p:sp>
      <p:pic>
        <p:nvPicPr>
          <p:cNvPr id="120" name="Google Shape;120;p26"/>
          <p:cNvPicPr preferRelativeResize="0"/>
          <p:nvPr/>
        </p:nvPicPr>
        <p:blipFill rotWithShape="1">
          <a:blip r:embed="rId3">
            <a:alphaModFix/>
          </a:blip>
          <a:srcRect b="0" l="22943" r="11914" t="8475"/>
          <a:stretch/>
        </p:blipFill>
        <p:spPr>
          <a:xfrm>
            <a:off x="138113" y="785238"/>
            <a:ext cx="1693076" cy="1786499"/>
          </a:xfrm>
          <a:prstGeom prst="rect">
            <a:avLst/>
          </a:prstGeom>
          <a:noFill/>
          <a:ln>
            <a:noFill/>
          </a:ln>
        </p:spPr>
      </p:pic>
      <p:sp>
        <p:nvSpPr>
          <p:cNvPr id="121" name="Google Shape;121;p26"/>
          <p:cNvSpPr txBox="1"/>
          <p:nvPr/>
        </p:nvSpPr>
        <p:spPr>
          <a:xfrm>
            <a:off x="49863" y="2708713"/>
            <a:ext cx="2033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Omar Areiqat </a:t>
            </a:r>
            <a:endParaRPr>
              <a:solidFill>
                <a:schemeClr val="lt1"/>
              </a:solidFill>
            </a:endParaRPr>
          </a:p>
          <a:p>
            <a:pPr indent="0" lvl="0" marL="0" rtl="0" algn="ctr">
              <a:spcBef>
                <a:spcPts val="0"/>
              </a:spcBef>
              <a:spcAft>
                <a:spcPts val="0"/>
              </a:spcAft>
              <a:buNone/>
            </a:pPr>
            <a:r>
              <a:rPr lang="en">
                <a:solidFill>
                  <a:schemeClr val="lt1"/>
                </a:solidFill>
              </a:rPr>
              <a:t>CompE</a:t>
            </a:r>
            <a:endParaRPr>
              <a:solidFill>
                <a:schemeClr val="lt1"/>
              </a:solidFill>
            </a:endParaRPr>
          </a:p>
          <a:p>
            <a:pPr indent="0" lvl="0" marL="0" rtl="0" algn="ctr">
              <a:spcBef>
                <a:spcPts val="0"/>
              </a:spcBef>
              <a:spcAft>
                <a:spcPts val="0"/>
              </a:spcAft>
              <a:buNone/>
            </a:pPr>
            <a:r>
              <a:rPr lang="en">
                <a:solidFill>
                  <a:srgbClr val="8A2332"/>
                </a:solidFill>
              </a:rPr>
              <a:t>Hardware</a:t>
            </a:r>
            <a:r>
              <a:rPr lang="en">
                <a:solidFill>
                  <a:srgbClr val="8A2332"/>
                </a:solidFill>
              </a:rPr>
              <a:t> Lead</a:t>
            </a:r>
            <a:endParaRPr>
              <a:solidFill>
                <a:srgbClr val="8A2332"/>
              </a:solidFill>
            </a:endParaRPr>
          </a:p>
          <a:p>
            <a:pPr indent="0" lvl="0" marL="0" rtl="0" algn="ctr">
              <a:spcBef>
                <a:spcPts val="0"/>
              </a:spcBef>
              <a:spcAft>
                <a:spcPts val="0"/>
              </a:spcAft>
              <a:buNone/>
            </a:pPr>
            <a:r>
              <a:rPr lang="en">
                <a:solidFill>
                  <a:schemeClr val="dk1"/>
                </a:solidFill>
              </a:rPr>
              <a:t>Movement and Power</a:t>
            </a:r>
            <a:endParaRPr>
              <a:solidFill>
                <a:schemeClr val="dk1"/>
              </a:solidFill>
            </a:endParaRPr>
          </a:p>
        </p:txBody>
      </p:sp>
      <p:sp>
        <p:nvSpPr>
          <p:cNvPr id="122" name="Google Shape;122;p26"/>
          <p:cNvSpPr txBox="1"/>
          <p:nvPr/>
        </p:nvSpPr>
        <p:spPr>
          <a:xfrm>
            <a:off x="2082975" y="2708725"/>
            <a:ext cx="1521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Jina Song </a:t>
            </a:r>
            <a:endParaRPr>
              <a:solidFill>
                <a:srgbClr val="FFFFFF"/>
              </a:solidFill>
            </a:endParaRPr>
          </a:p>
          <a:p>
            <a:pPr indent="0" lvl="0" marL="0" rtl="0" algn="ctr">
              <a:spcBef>
                <a:spcPts val="0"/>
              </a:spcBef>
              <a:spcAft>
                <a:spcPts val="0"/>
              </a:spcAft>
              <a:buNone/>
            </a:pPr>
            <a:r>
              <a:rPr lang="en">
                <a:solidFill>
                  <a:srgbClr val="FFFFFF"/>
                </a:solidFill>
              </a:rPr>
              <a:t>EE</a:t>
            </a:r>
            <a:endParaRPr>
              <a:solidFill>
                <a:srgbClr val="FFFFFF"/>
              </a:solidFill>
            </a:endParaRPr>
          </a:p>
          <a:p>
            <a:pPr indent="0" lvl="0" marL="0" rtl="0" algn="ctr">
              <a:spcBef>
                <a:spcPts val="0"/>
              </a:spcBef>
              <a:spcAft>
                <a:spcPts val="0"/>
              </a:spcAft>
              <a:buNone/>
            </a:pPr>
            <a:r>
              <a:rPr lang="en">
                <a:solidFill>
                  <a:srgbClr val="8A2332"/>
                </a:solidFill>
              </a:rPr>
              <a:t>Design</a:t>
            </a:r>
            <a:r>
              <a:rPr lang="en">
                <a:solidFill>
                  <a:srgbClr val="8A2332"/>
                </a:solidFill>
              </a:rPr>
              <a:t> Lead</a:t>
            </a:r>
            <a:endParaRPr>
              <a:solidFill>
                <a:srgbClr val="8A2332"/>
              </a:solidFill>
            </a:endParaRPr>
          </a:p>
          <a:p>
            <a:pPr indent="0" lvl="0" marL="0" rtl="0" algn="ctr">
              <a:spcBef>
                <a:spcPts val="0"/>
              </a:spcBef>
              <a:spcAft>
                <a:spcPts val="0"/>
              </a:spcAft>
              <a:buNone/>
            </a:pPr>
            <a:r>
              <a:rPr lang="en">
                <a:solidFill>
                  <a:schemeClr val="dk1"/>
                </a:solidFill>
              </a:rPr>
              <a:t>Design</a:t>
            </a:r>
            <a:endParaRPr>
              <a:solidFill>
                <a:schemeClr val="dk1"/>
              </a:solidFill>
            </a:endParaRPr>
          </a:p>
        </p:txBody>
      </p:sp>
      <p:sp>
        <p:nvSpPr>
          <p:cNvPr id="123" name="Google Shape;123;p26"/>
          <p:cNvSpPr txBox="1"/>
          <p:nvPr/>
        </p:nvSpPr>
        <p:spPr>
          <a:xfrm>
            <a:off x="3517050" y="2708725"/>
            <a:ext cx="2109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Vedatman Soham Basu CompE</a:t>
            </a:r>
            <a:endParaRPr>
              <a:solidFill>
                <a:schemeClr val="lt1"/>
              </a:solidFill>
            </a:endParaRPr>
          </a:p>
          <a:p>
            <a:pPr indent="0" lvl="0" marL="0" rtl="0" algn="ctr">
              <a:spcBef>
                <a:spcPts val="0"/>
              </a:spcBef>
              <a:spcAft>
                <a:spcPts val="0"/>
              </a:spcAft>
              <a:buNone/>
            </a:pPr>
            <a:r>
              <a:rPr lang="en">
                <a:solidFill>
                  <a:srgbClr val="8A2332"/>
                </a:solidFill>
              </a:rPr>
              <a:t>Software Lead</a:t>
            </a:r>
            <a:endParaRPr>
              <a:solidFill>
                <a:srgbClr val="8A2332"/>
              </a:solidFill>
            </a:endParaRPr>
          </a:p>
          <a:p>
            <a:pPr indent="0" lvl="0" marL="0" rtl="0" algn="ctr">
              <a:spcBef>
                <a:spcPts val="0"/>
              </a:spcBef>
              <a:spcAft>
                <a:spcPts val="0"/>
              </a:spcAft>
              <a:buNone/>
            </a:pPr>
            <a:r>
              <a:rPr lang="en">
                <a:solidFill>
                  <a:schemeClr val="dk1"/>
                </a:solidFill>
              </a:rPr>
              <a:t>Sensors</a:t>
            </a:r>
            <a:endParaRPr>
              <a:solidFill>
                <a:schemeClr val="dk1"/>
              </a:solidFill>
            </a:endParaRPr>
          </a:p>
        </p:txBody>
      </p:sp>
      <p:sp>
        <p:nvSpPr>
          <p:cNvPr id="124" name="Google Shape;124;p26"/>
          <p:cNvSpPr txBox="1"/>
          <p:nvPr/>
        </p:nvSpPr>
        <p:spPr>
          <a:xfrm>
            <a:off x="5626950" y="2708725"/>
            <a:ext cx="1788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Redwan Rahman</a:t>
            </a:r>
            <a:endParaRPr>
              <a:solidFill>
                <a:schemeClr val="lt1"/>
              </a:solidFill>
            </a:endParaRPr>
          </a:p>
          <a:p>
            <a:pPr indent="0" lvl="0" marL="0" rtl="0" algn="ctr">
              <a:spcBef>
                <a:spcPts val="0"/>
              </a:spcBef>
              <a:spcAft>
                <a:spcPts val="0"/>
              </a:spcAft>
              <a:buNone/>
            </a:pPr>
            <a:r>
              <a:rPr lang="en">
                <a:solidFill>
                  <a:schemeClr val="lt1"/>
                </a:solidFill>
              </a:rPr>
              <a:t>CompE</a:t>
            </a:r>
            <a:endParaRPr>
              <a:solidFill>
                <a:schemeClr val="lt1"/>
              </a:solidFill>
            </a:endParaRPr>
          </a:p>
          <a:p>
            <a:pPr indent="0" lvl="0" marL="0" rtl="0" algn="ctr">
              <a:spcBef>
                <a:spcPts val="0"/>
              </a:spcBef>
              <a:spcAft>
                <a:spcPts val="0"/>
              </a:spcAft>
              <a:buNone/>
            </a:pPr>
            <a:r>
              <a:rPr lang="en">
                <a:solidFill>
                  <a:srgbClr val="910513"/>
                </a:solidFill>
              </a:rPr>
              <a:t>Integration</a:t>
            </a:r>
            <a:r>
              <a:rPr lang="en">
                <a:solidFill>
                  <a:srgbClr val="910513"/>
                </a:solidFill>
              </a:rPr>
              <a:t> Lead</a:t>
            </a:r>
            <a:endParaRPr>
              <a:solidFill>
                <a:srgbClr val="910513"/>
              </a:solidFill>
            </a:endParaRPr>
          </a:p>
          <a:p>
            <a:pPr indent="0" lvl="0" marL="0" rtl="0" algn="ctr">
              <a:spcBef>
                <a:spcPts val="0"/>
              </a:spcBef>
              <a:spcAft>
                <a:spcPts val="0"/>
              </a:spcAft>
              <a:buNone/>
            </a:pPr>
            <a:r>
              <a:rPr lang="en">
                <a:solidFill>
                  <a:schemeClr val="dk1"/>
                </a:solidFill>
              </a:rPr>
              <a:t>Positioning</a:t>
            </a:r>
            <a:endParaRPr>
              <a:solidFill>
                <a:schemeClr val="dk1"/>
              </a:solidFill>
            </a:endParaRPr>
          </a:p>
        </p:txBody>
      </p:sp>
      <p:sp>
        <p:nvSpPr>
          <p:cNvPr id="125" name="Google Shape;125;p26"/>
          <p:cNvSpPr txBox="1"/>
          <p:nvPr/>
        </p:nvSpPr>
        <p:spPr>
          <a:xfrm>
            <a:off x="7357675" y="2924275"/>
            <a:ext cx="169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William Leonard</a:t>
            </a:r>
            <a:endParaRPr b="1">
              <a:solidFill>
                <a:schemeClr val="lt1"/>
              </a:solidFill>
            </a:endParaRPr>
          </a:p>
          <a:p>
            <a:pPr indent="0" lvl="0" marL="0" rtl="0" algn="ctr">
              <a:spcBef>
                <a:spcPts val="0"/>
              </a:spcBef>
              <a:spcAft>
                <a:spcPts val="0"/>
              </a:spcAft>
              <a:buNone/>
            </a:pPr>
            <a:r>
              <a:rPr lang="en">
                <a:solidFill>
                  <a:srgbClr val="8A2332"/>
                </a:solidFill>
              </a:rPr>
              <a:t>Advisor</a:t>
            </a:r>
            <a:endParaRPr>
              <a:solidFill>
                <a:srgbClr val="8A2332"/>
              </a:solidFill>
            </a:endParaRPr>
          </a:p>
        </p:txBody>
      </p:sp>
      <p:sp>
        <p:nvSpPr>
          <p:cNvPr id="126" name="Google Shape;126;p26"/>
          <p:cNvSpPr txBox="1"/>
          <p:nvPr>
            <p:ph idx="11" type="ftr"/>
          </p:nvPr>
        </p:nvSpPr>
        <p:spPr>
          <a:xfrm>
            <a:off x="8291649" y="46918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sz="900"/>
              <a:t>Page </a:t>
            </a:r>
            <a:fld id="{00000000-1234-1234-1234-123412341234}" type="slidenum">
              <a:rPr lang="en" sz="900"/>
              <a:t>‹#›</a:t>
            </a:fld>
            <a:endParaRPr sz="900"/>
          </a:p>
        </p:txBody>
      </p:sp>
      <p:pic>
        <p:nvPicPr>
          <p:cNvPr id="127" name="Google Shape;127;p26"/>
          <p:cNvPicPr preferRelativeResize="0"/>
          <p:nvPr/>
        </p:nvPicPr>
        <p:blipFill rotWithShape="1">
          <a:blip r:embed="rId4">
            <a:alphaModFix/>
          </a:blip>
          <a:srcRect b="2162" l="0" r="0" t="0"/>
          <a:stretch/>
        </p:blipFill>
        <p:spPr>
          <a:xfrm>
            <a:off x="7406168" y="897600"/>
            <a:ext cx="1596207" cy="1561725"/>
          </a:xfrm>
          <a:prstGeom prst="rect">
            <a:avLst/>
          </a:prstGeom>
          <a:noFill/>
          <a:ln>
            <a:noFill/>
          </a:ln>
        </p:spPr>
      </p:pic>
      <p:pic>
        <p:nvPicPr>
          <p:cNvPr id="128" name="Google Shape;128;p26"/>
          <p:cNvPicPr preferRelativeResize="0"/>
          <p:nvPr/>
        </p:nvPicPr>
        <p:blipFill rotWithShape="1">
          <a:blip r:embed="rId5">
            <a:alphaModFix/>
          </a:blip>
          <a:srcRect b="12079" l="0" r="0" t="10142"/>
          <a:stretch/>
        </p:blipFill>
        <p:spPr>
          <a:xfrm>
            <a:off x="5674800" y="800551"/>
            <a:ext cx="1693202" cy="1755899"/>
          </a:xfrm>
          <a:prstGeom prst="rect">
            <a:avLst/>
          </a:prstGeom>
          <a:noFill/>
          <a:ln>
            <a:noFill/>
          </a:ln>
        </p:spPr>
      </p:pic>
      <p:pic>
        <p:nvPicPr>
          <p:cNvPr id="129" name="Google Shape;129;p26"/>
          <p:cNvPicPr preferRelativeResize="0"/>
          <p:nvPr/>
        </p:nvPicPr>
        <p:blipFill rotWithShape="1">
          <a:blip r:embed="rId6">
            <a:alphaModFix/>
          </a:blip>
          <a:srcRect b="14322" l="0" r="0" t="10217"/>
          <a:stretch/>
        </p:blipFill>
        <p:spPr>
          <a:xfrm>
            <a:off x="1995688" y="793200"/>
            <a:ext cx="1596200" cy="1770590"/>
          </a:xfrm>
          <a:prstGeom prst="rect">
            <a:avLst/>
          </a:prstGeom>
          <a:noFill/>
          <a:ln>
            <a:noFill/>
          </a:ln>
        </p:spPr>
      </p:pic>
      <p:pic>
        <p:nvPicPr>
          <p:cNvPr id="130" name="Google Shape;130;p26"/>
          <p:cNvPicPr preferRelativeResize="0"/>
          <p:nvPr/>
        </p:nvPicPr>
        <p:blipFill rotWithShape="1">
          <a:blip r:embed="rId7">
            <a:alphaModFix/>
          </a:blip>
          <a:srcRect b="11154" l="0" r="0" t="13373"/>
          <a:stretch/>
        </p:blipFill>
        <p:spPr>
          <a:xfrm>
            <a:off x="3738887" y="778400"/>
            <a:ext cx="1788899" cy="18002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solidFill>
                  <a:srgbClr val="8A2332"/>
                </a:solidFill>
              </a:rPr>
              <a:t>Callers: CDR</a:t>
            </a:r>
            <a:endParaRPr>
              <a:solidFill>
                <a:schemeClr val="dk1"/>
              </a:solidFill>
              <a:highlight>
                <a:schemeClr val="lt1"/>
              </a:highlight>
            </a:endParaRPr>
          </a:p>
        </p:txBody>
      </p:sp>
      <p:sp>
        <p:nvSpPr>
          <p:cNvPr id="308" name="Google Shape;308;p44"/>
          <p:cNvSpPr txBox="1"/>
          <p:nvPr>
            <p:ph idx="2" type="body"/>
          </p:nvPr>
        </p:nvSpPr>
        <p:spPr>
          <a:xfrm>
            <a:off x="4040626" y="4698725"/>
            <a:ext cx="42174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309" name="Google Shape;309;p44"/>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10" name="Google Shape;310;p44"/>
          <p:cNvPicPr preferRelativeResize="0"/>
          <p:nvPr/>
        </p:nvPicPr>
        <p:blipFill>
          <a:blip r:embed="rId3">
            <a:alphaModFix/>
          </a:blip>
          <a:stretch>
            <a:fillRect/>
          </a:stretch>
        </p:blipFill>
        <p:spPr>
          <a:xfrm>
            <a:off x="838500" y="996775"/>
            <a:ext cx="3094000" cy="3149950"/>
          </a:xfrm>
          <a:prstGeom prst="rect">
            <a:avLst/>
          </a:prstGeom>
          <a:noFill/>
          <a:ln>
            <a:noFill/>
          </a:ln>
        </p:spPr>
      </p:pic>
      <p:pic>
        <p:nvPicPr>
          <p:cNvPr id="311" name="Google Shape;311;p44"/>
          <p:cNvPicPr preferRelativeResize="0"/>
          <p:nvPr/>
        </p:nvPicPr>
        <p:blipFill>
          <a:blip r:embed="rId4">
            <a:alphaModFix/>
          </a:blip>
          <a:stretch>
            <a:fillRect/>
          </a:stretch>
        </p:blipFill>
        <p:spPr>
          <a:xfrm>
            <a:off x="4778275" y="1125025"/>
            <a:ext cx="2997350" cy="28934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solidFill>
                  <a:srgbClr val="8A2332"/>
                </a:solidFill>
              </a:rPr>
              <a:t>Callers: FPR</a:t>
            </a:r>
            <a:endParaRPr>
              <a:solidFill>
                <a:srgbClr val="8A2332"/>
              </a:solidFill>
            </a:endParaRPr>
          </a:p>
          <a:p>
            <a:pPr indent="0" lvl="0" marL="0" marR="0" rtl="0" algn="l">
              <a:lnSpc>
                <a:spcPct val="90000"/>
              </a:lnSpc>
              <a:spcBef>
                <a:spcPts val="0"/>
              </a:spcBef>
              <a:spcAft>
                <a:spcPts val="0"/>
              </a:spcAft>
              <a:buClr>
                <a:srgbClr val="910513"/>
              </a:buClr>
              <a:buSzPts val="2500"/>
              <a:buFont typeface="Arial"/>
              <a:buNone/>
            </a:pPr>
            <a:r>
              <a:t/>
            </a:r>
            <a:endParaRPr>
              <a:solidFill>
                <a:schemeClr val="dk1"/>
              </a:solidFill>
              <a:highlight>
                <a:schemeClr val="lt1"/>
              </a:highlight>
            </a:endParaRPr>
          </a:p>
        </p:txBody>
      </p:sp>
      <p:sp>
        <p:nvSpPr>
          <p:cNvPr id="317" name="Google Shape;317;p45"/>
          <p:cNvSpPr txBox="1"/>
          <p:nvPr>
            <p:ph idx="2" type="body"/>
          </p:nvPr>
        </p:nvSpPr>
        <p:spPr>
          <a:xfrm>
            <a:off x="4040626" y="4698725"/>
            <a:ext cx="42174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318" name="Google Shape;318;p45"/>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19" name="Google Shape;319;p45"/>
          <p:cNvPicPr preferRelativeResize="0"/>
          <p:nvPr/>
        </p:nvPicPr>
        <p:blipFill rotWithShape="1">
          <a:blip r:embed="rId3">
            <a:alphaModFix/>
          </a:blip>
          <a:srcRect b="9839" l="26883" r="27467" t="22720"/>
          <a:stretch/>
        </p:blipFill>
        <p:spPr>
          <a:xfrm>
            <a:off x="7061975" y="818550"/>
            <a:ext cx="1608027" cy="3167524"/>
          </a:xfrm>
          <a:prstGeom prst="rect">
            <a:avLst/>
          </a:prstGeom>
          <a:noFill/>
          <a:ln>
            <a:noFill/>
          </a:ln>
        </p:spPr>
      </p:pic>
      <p:pic>
        <p:nvPicPr>
          <p:cNvPr id="320" name="Google Shape;320;p45"/>
          <p:cNvPicPr preferRelativeResize="0"/>
          <p:nvPr/>
        </p:nvPicPr>
        <p:blipFill rotWithShape="1">
          <a:blip r:embed="rId4">
            <a:alphaModFix/>
          </a:blip>
          <a:srcRect b="21749" l="18171" r="11775" t="10454"/>
          <a:stretch/>
        </p:blipFill>
        <p:spPr>
          <a:xfrm>
            <a:off x="3382225" y="1183587"/>
            <a:ext cx="3358075" cy="2437452"/>
          </a:xfrm>
          <a:prstGeom prst="rect">
            <a:avLst/>
          </a:prstGeom>
          <a:noFill/>
          <a:ln>
            <a:noFill/>
          </a:ln>
        </p:spPr>
      </p:pic>
      <p:pic>
        <p:nvPicPr>
          <p:cNvPr id="321" name="Google Shape;321;p45"/>
          <p:cNvPicPr preferRelativeResize="0"/>
          <p:nvPr/>
        </p:nvPicPr>
        <p:blipFill>
          <a:blip r:embed="rId5">
            <a:alphaModFix/>
          </a:blip>
          <a:stretch>
            <a:fillRect/>
          </a:stretch>
        </p:blipFill>
        <p:spPr>
          <a:xfrm>
            <a:off x="335857" y="1030526"/>
            <a:ext cx="2724693" cy="3082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ph idx="1" type="body"/>
          </p:nvPr>
        </p:nvSpPr>
        <p:spPr>
          <a:xfrm>
            <a:off x="466652" y="1116750"/>
            <a:ext cx="3784200" cy="29100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Char char="●"/>
            </a:pPr>
            <a:r>
              <a:rPr b="0" lang="en"/>
              <a:t>Only 1 caller may request the coaster at a time</a:t>
            </a:r>
            <a:endParaRPr b="0"/>
          </a:p>
          <a:p>
            <a:pPr indent="-336550" lvl="1" marL="914400" rtl="0" algn="l">
              <a:spcBef>
                <a:spcPts val="0"/>
              </a:spcBef>
              <a:spcAft>
                <a:spcPts val="0"/>
              </a:spcAft>
              <a:buSzPts val="1700"/>
              <a:buChar char="○"/>
            </a:pPr>
            <a:r>
              <a:rPr lang="en"/>
              <a:t>All other calls are ignored when in use</a:t>
            </a:r>
            <a:endParaRPr b="0"/>
          </a:p>
          <a:p>
            <a:pPr indent="0" lvl="0" marL="0" rtl="0" algn="l">
              <a:spcBef>
                <a:spcPts val="800"/>
              </a:spcBef>
              <a:spcAft>
                <a:spcPts val="0"/>
              </a:spcAft>
              <a:buNone/>
            </a:pPr>
            <a:r>
              <a:t/>
            </a:r>
            <a:endParaRPr b="0"/>
          </a:p>
          <a:p>
            <a:pPr indent="-355600" lvl="0" marL="457200" rtl="0" algn="l">
              <a:spcBef>
                <a:spcPts val="800"/>
              </a:spcBef>
              <a:spcAft>
                <a:spcPts val="0"/>
              </a:spcAft>
              <a:buSzPts val="2000"/>
              <a:buChar char="●"/>
            </a:pPr>
            <a:r>
              <a:rPr b="0" lang="en"/>
              <a:t>LED color signifies current status</a:t>
            </a:r>
            <a:endParaRPr b="0"/>
          </a:p>
          <a:p>
            <a:pPr indent="-336550" lvl="1" marL="914400" rtl="0" algn="l">
              <a:spcBef>
                <a:spcPts val="0"/>
              </a:spcBef>
              <a:spcAft>
                <a:spcPts val="0"/>
              </a:spcAft>
              <a:buSzPts val="1700"/>
              <a:buChar char="○"/>
            </a:pPr>
            <a:r>
              <a:rPr lang="en"/>
              <a:t>Green = Ready</a:t>
            </a:r>
            <a:endParaRPr/>
          </a:p>
          <a:p>
            <a:pPr indent="-336550" lvl="1" marL="914400" rtl="0" algn="l">
              <a:spcBef>
                <a:spcPts val="0"/>
              </a:spcBef>
              <a:spcAft>
                <a:spcPts val="0"/>
              </a:spcAft>
              <a:buSzPts val="1700"/>
              <a:buChar char="○"/>
            </a:pPr>
            <a:r>
              <a:rPr lang="en"/>
              <a:t>Blue = On The Way</a:t>
            </a:r>
            <a:endParaRPr/>
          </a:p>
          <a:p>
            <a:pPr indent="-336550" lvl="1" marL="914400" rtl="0" algn="l">
              <a:spcBef>
                <a:spcPts val="0"/>
              </a:spcBef>
              <a:spcAft>
                <a:spcPts val="0"/>
              </a:spcAft>
              <a:buSzPts val="1700"/>
              <a:buChar char="○"/>
            </a:pPr>
            <a:r>
              <a:rPr lang="en"/>
              <a:t>Red = Busy</a:t>
            </a:r>
            <a:endParaRPr/>
          </a:p>
        </p:txBody>
      </p:sp>
      <p:sp>
        <p:nvSpPr>
          <p:cNvPr id="327" name="Google Shape;327;p46"/>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328" name="Google Shape;328;p46"/>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29" name="Google Shape;329;p46"/>
          <p:cNvPicPr preferRelativeResize="0"/>
          <p:nvPr/>
        </p:nvPicPr>
        <p:blipFill rotWithShape="1">
          <a:blip r:embed="rId3">
            <a:alphaModFix/>
          </a:blip>
          <a:srcRect b="4413" l="20285" r="12319" t="4395"/>
          <a:stretch/>
        </p:blipFill>
        <p:spPr>
          <a:xfrm rot="-5400000">
            <a:off x="4985437" y="814825"/>
            <a:ext cx="3462426" cy="3513850"/>
          </a:xfrm>
          <a:prstGeom prst="rect">
            <a:avLst/>
          </a:prstGeom>
          <a:noFill/>
          <a:ln>
            <a:noFill/>
          </a:ln>
        </p:spPr>
      </p:pic>
      <p:sp>
        <p:nvSpPr>
          <p:cNvPr id="330" name="Google Shape;330;p46"/>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solidFill>
                  <a:srgbClr val="8A2332"/>
                </a:solidFill>
              </a:rPr>
              <a:t>Callers: </a:t>
            </a:r>
            <a:r>
              <a:rPr lang="en">
                <a:solidFill>
                  <a:srgbClr val="8A2332"/>
                </a:solidFill>
              </a:rPr>
              <a:t>Multiple Implementation</a:t>
            </a:r>
            <a:endParaRPr>
              <a:solidFill>
                <a:schemeClr val="dk1"/>
              </a:solidFill>
              <a:highlight>
                <a:schemeClr val="lt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10513"/>
                </a:solidFill>
              </a:rPr>
              <a:t>The “Brains”</a:t>
            </a:r>
            <a:endParaRPr sz="4000"/>
          </a:p>
        </p:txBody>
      </p:sp>
      <p:sp>
        <p:nvSpPr>
          <p:cNvPr id="336" name="Google Shape;336;p47"/>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txBox="1"/>
          <p:nvPr/>
        </p:nvSpPr>
        <p:spPr>
          <a:xfrm>
            <a:off x="350050" y="1989900"/>
            <a:ext cx="223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Insert picture of pi</a:t>
            </a:r>
            <a:endParaRPr/>
          </a:p>
          <a:p>
            <a:pPr indent="0" lvl="0" marL="0" rtl="0" algn="l">
              <a:spcBef>
                <a:spcPts val="0"/>
              </a:spcBef>
              <a:spcAft>
                <a:spcPts val="0"/>
              </a:spcAft>
              <a:buNone/>
            </a:pPr>
            <a:r>
              <a:t/>
            </a:r>
            <a:endParaRPr/>
          </a:p>
        </p:txBody>
      </p:sp>
      <p:sp>
        <p:nvSpPr>
          <p:cNvPr id="342" name="Google Shape;342;p48"/>
          <p:cNvSpPr txBox="1"/>
          <p:nvPr>
            <p:ph type="title"/>
          </p:nvPr>
        </p:nvSpPr>
        <p:spPr>
          <a:xfrm>
            <a:off x="474133" y="554075"/>
            <a:ext cx="8210700" cy="5136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 sz="2500">
                <a:solidFill>
                  <a:srgbClr val="910513"/>
                </a:solidFill>
              </a:rPr>
              <a:t>The “Brains”</a:t>
            </a:r>
            <a:endParaRPr/>
          </a:p>
        </p:txBody>
      </p:sp>
      <p:pic>
        <p:nvPicPr>
          <p:cNvPr id="343" name="Google Shape;343;p48"/>
          <p:cNvPicPr preferRelativeResize="0"/>
          <p:nvPr/>
        </p:nvPicPr>
        <p:blipFill rotWithShape="1">
          <a:blip r:embed="rId3">
            <a:alphaModFix/>
          </a:blip>
          <a:srcRect b="9839" l="26883" r="27467" t="22720"/>
          <a:stretch/>
        </p:blipFill>
        <p:spPr>
          <a:xfrm>
            <a:off x="6965500" y="627425"/>
            <a:ext cx="1612401" cy="3176125"/>
          </a:xfrm>
          <a:prstGeom prst="rect">
            <a:avLst/>
          </a:prstGeom>
          <a:noFill/>
          <a:ln>
            <a:noFill/>
          </a:ln>
        </p:spPr>
      </p:pic>
      <p:pic>
        <p:nvPicPr>
          <p:cNvPr id="344" name="Google Shape;344;p48"/>
          <p:cNvPicPr preferRelativeResize="0"/>
          <p:nvPr/>
        </p:nvPicPr>
        <p:blipFill rotWithShape="1">
          <a:blip r:embed="rId4">
            <a:alphaModFix/>
          </a:blip>
          <a:srcRect b="14389" l="2297" r="7960" t="13304"/>
          <a:stretch/>
        </p:blipFill>
        <p:spPr>
          <a:xfrm>
            <a:off x="474125" y="1067675"/>
            <a:ext cx="5131812" cy="3101299"/>
          </a:xfrm>
          <a:prstGeom prst="rect">
            <a:avLst/>
          </a:prstGeom>
          <a:noFill/>
          <a:ln>
            <a:noFill/>
          </a:ln>
        </p:spPr>
      </p:pic>
      <p:sp>
        <p:nvSpPr>
          <p:cNvPr id="345" name="Google Shape;345;p48"/>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9"/>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10513"/>
                </a:solidFill>
              </a:rPr>
              <a:t>Sensors</a:t>
            </a:r>
            <a:endParaRPr sz="4000"/>
          </a:p>
        </p:txBody>
      </p:sp>
      <p:sp>
        <p:nvSpPr>
          <p:cNvPr id="351" name="Google Shape;351;p49"/>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0"/>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solidFill>
                  <a:srgbClr val="8A2332"/>
                </a:solidFill>
              </a:rPr>
              <a:t>Sensors: </a:t>
            </a:r>
            <a:r>
              <a:rPr lang="en">
                <a:solidFill>
                  <a:srgbClr val="8A2332"/>
                </a:solidFill>
              </a:rPr>
              <a:t>Collision</a:t>
            </a:r>
            <a:r>
              <a:rPr lang="en">
                <a:solidFill>
                  <a:srgbClr val="8A2332"/>
                </a:solidFill>
              </a:rPr>
              <a:t> and Cliff Detection</a:t>
            </a:r>
            <a:endParaRPr>
              <a:solidFill>
                <a:srgbClr val="8A2332"/>
              </a:solidFill>
            </a:endParaRPr>
          </a:p>
          <a:p>
            <a:pPr indent="0" lvl="0" marL="0" marR="0" rtl="0" algn="l">
              <a:lnSpc>
                <a:spcPct val="90000"/>
              </a:lnSpc>
              <a:spcBef>
                <a:spcPts val="0"/>
              </a:spcBef>
              <a:spcAft>
                <a:spcPts val="0"/>
              </a:spcAft>
              <a:buClr>
                <a:srgbClr val="910513"/>
              </a:buClr>
              <a:buSzPts val="2500"/>
              <a:buFont typeface="Arial"/>
              <a:buNone/>
            </a:pPr>
            <a:r>
              <a:t/>
            </a:r>
            <a:endParaRPr>
              <a:solidFill>
                <a:schemeClr val="dk1"/>
              </a:solidFill>
              <a:highlight>
                <a:schemeClr val="lt1"/>
              </a:highlight>
            </a:endParaRPr>
          </a:p>
        </p:txBody>
      </p:sp>
      <p:sp>
        <p:nvSpPr>
          <p:cNvPr id="357" name="Google Shape;357;p50"/>
          <p:cNvSpPr txBox="1"/>
          <p:nvPr>
            <p:ph idx="1" type="body"/>
          </p:nvPr>
        </p:nvSpPr>
        <p:spPr>
          <a:xfrm>
            <a:off x="474125" y="1001600"/>
            <a:ext cx="4474200" cy="2910000"/>
          </a:xfrm>
          <a:prstGeom prst="rect">
            <a:avLst/>
          </a:prstGeom>
          <a:noFill/>
          <a:ln>
            <a:noFill/>
          </a:ln>
        </p:spPr>
        <p:txBody>
          <a:bodyPr anchorCtr="0" anchor="t" bIns="34275" lIns="68575" spcFirstLastPara="1" rIns="68575" wrap="square" tIns="34275">
            <a:noAutofit/>
          </a:bodyPr>
          <a:lstStyle/>
          <a:p>
            <a:pPr indent="-304800" lvl="0" marL="457200" rtl="0" algn="l">
              <a:lnSpc>
                <a:spcPct val="100000"/>
              </a:lnSpc>
              <a:spcBef>
                <a:spcPts val="0"/>
              </a:spcBef>
              <a:spcAft>
                <a:spcPts val="0"/>
              </a:spcAft>
              <a:buSzPts val="1200"/>
              <a:buChar char="●"/>
            </a:pPr>
            <a:r>
              <a:rPr lang="en"/>
              <a:t>Light ToF </a:t>
            </a:r>
            <a:endParaRPr sz="1600"/>
          </a:p>
          <a:p>
            <a:pPr indent="-304800" lvl="1" marL="914400" rtl="0" algn="l">
              <a:lnSpc>
                <a:spcPct val="100000"/>
              </a:lnSpc>
              <a:spcBef>
                <a:spcPts val="0"/>
              </a:spcBef>
              <a:spcAft>
                <a:spcPts val="0"/>
              </a:spcAft>
              <a:buSzPts val="1200"/>
              <a:buChar char="○"/>
            </a:pPr>
            <a:r>
              <a:rPr lang="en"/>
              <a:t>Edge Detection </a:t>
            </a:r>
            <a:endParaRPr/>
          </a:p>
          <a:p>
            <a:pPr indent="-304800" lvl="1" marL="914400" rtl="0" algn="l">
              <a:lnSpc>
                <a:spcPct val="100000"/>
              </a:lnSpc>
              <a:spcBef>
                <a:spcPts val="0"/>
              </a:spcBef>
              <a:spcAft>
                <a:spcPts val="0"/>
              </a:spcAft>
              <a:buSzPts val="1200"/>
              <a:buChar char="○"/>
            </a:pPr>
            <a:r>
              <a:rPr lang="en"/>
              <a:t>Collision Detection </a:t>
            </a:r>
            <a:endParaRPr/>
          </a:p>
          <a:p>
            <a:pPr indent="-304800" lvl="1" marL="914400" rtl="0" algn="l">
              <a:lnSpc>
                <a:spcPct val="100000"/>
              </a:lnSpc>
              <a:spcBef>
                <a:spcPts val="0"/>
              </a:spcBef>
              <a:spcAft>
                <a:spcPts val="0"/>
              </a:spcAft>
              <a:buSzPts val="1200"/>
              <a:buChar char="○"/>
            </a:pPr>
            <a:r>
              <a:rPr lang="en"/>
              <a:t>Easy to implement many at a time</a:t>
            </a:r>
            <a:endParaRPr/>
          </a:p>
          <a:p>
            <a:pPr indent="0" lvl="0" marL="0" rtl="0" algn="l">
              <a:lnSpc>
                <a:spcPct val="100000"/>
              </a:lnSpc>
              <a:spcBef>
                <a:spcPts val="0"/>
              </a:spcBef>
              <a:spcAft>
                <a:spcPts val="0"/>
              </a:spcAft>
              <a:buNone/>
            </a:pPr>
            <a:r>
              <a:t/>
            </a:r>
            <a:endParaRPr/>
          </a:p>
        </p:txBody>
      </p:sp>
      <p:sp>
        <p:nvSpPr>
          <p:cNvPr id="358" name="Google Shape;358;p50"/>
          <p:cNvSpPr txBox="1"/>
          <p:nvPr>
            <p:ph idx="2" type="body"/>
          </p:nvPr>
        </p:nvSpPr>
        <p:spPr>
          <a:xfrm>
            <a:off x="4040626" y="4698725"/>
            <a:ext cx="42174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rPr lang="en"/>
              <a:t>https://www.sparkfun.com/products/14722</a:t>
            </a:r>
            <a:endParaRPr/>
          </a:p>
          <a:p>
            <a:pPr indent="0" lvl="0" marL="0" rtl="0" algn="r">
              <a:lnSpc>
                <a:spcPct val="100000"/>
              </a:lnSpc>
              <a:spcBef>
                <a:spcPts val="0"/>
              </a:spcBef>
              <a:spcAft>
                <a:spcPts val="0"/>
              </a:spcAft>
              <a:buClr>
                <a:srgbClr val="AEABAB"/>
              </a:buClr>
              <a:buSzPts val="900"/>
              <a:buNone/>
            </a:pPr>
            <a:r>
              <a:rPr lang="en"/>
              <a:t>https://www.sparkfun.com/products/16784</a:t>
            </a:r>
            <a:endParaRPr/>
          </a:p>
        </p:txBody>
      </p:sp>
      <p:sp>
        <p:nvSpPr>
          <p:cNvPr id="359" name="Google Shape;359;p50"/>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60" name="Google Shape;360;p50"/>
          <p:cNvPicPr preferRelativeResize="0"/>
          <p:nvPr/>
        </p:nvPicPr>
        <p:blipFill>
          <a:blip r:embed="rId3">
            <a:alphaModFix/>
          </a:blip>
          <a:stretch>
            <a:fillRect/>
          </a:stretch>
        </p:blipFill>
        <p:spPr>
          <a:xfrm>
            <a:off x="318725" y="2392125"/>
            <a:ext cx="1499051" cy="1499050"/>
          </a:xfrm>
          <a:prstGeom prst="rect">
            <a:avLst/>
          </a:prstGeom>
          <a:noFill/>
          <a:ln>
            <a:noFill/>
          </a:ln>
        </p:spPr>
      </p:pic>
      <p:pic>
        <p:nvPicPr>
          <p:cNvPr id="361" name="Google Shape;361;p50"/>
          <p:cNvPicPr preferRelativeResize="0"/>
          <p:nvPr/>
        </p:nvPicPr>
        <p:blipFill>
          <a:blip r:embed="rId4">
            <a:alphaModFix/>
          </a:blip>
          <a:stretch>
            <a:fillRect/>
          </a:stretch>
        </p:blipFill>
        <p:spPr>
          <a:xfrm>
            <a:off x="1736700" y="2348768"/>
            <a:ext cx="2468649" cy="1913508"/>
          </a:xfrm>
          <a:prstGeom prst="rect">
            <a:avLst/>
          </a:prstGeom>
          <a:noFill/>
          <a:ln>
            <a:noFill/>
          </a:ln>
        </p:spPr>
      </p:pic>
      <p:pic>
        <p:nvPicPr>
          <p:cNvPr id="362" name="Google Shape;362;p50"/>
          <p:cNvPicPr preferRelativeResize="0"/>
          <p:nvPr/>
        </p:nvPicPr>
        <p:blipFill rotWithShape="1">
          <a:blip r:embed="rId5">
            <a:alphaModFix/>
          </a:blip>
          <a:srcRect b="21727" l="16535" r="21302" t="2959"/>
          <a:stretch/>
        </p:blipFill>
        <p:spPr>
          <a:xfrm>
            <a:off x="5508649" y="838447"/>
            <a:ext cx="1499049" cy="1362152"/>
          </a:xfrm>
          <a:prstGeom prst="rect">
            <a:avLst/>
          </a:prstGeom>
          <a:noFill/>
          <a:ln>
            <a:noFill/>
          </a:ln>
        </p:spPr>
      </p:pic>
      <p:pic>
        <p:nvPicPr>
          <p:cNvPr id="363" name="Google Shape;363;p50"/>
          <p:cNvPicPr preferRelativeResize="0"/>
          <p:nvPr/>
        </p:nvPicPr>
        <p:blipFill rotWithShape="1">
          <a:blip r:embed="rId6">
            <a:alphaModFix/>
          </a:blip>
          <a:srcRect b="32777" l="13831" r="13599" t="0"/>
          <a:stretch/>
        </p:blipFill>
        <p:spPr>
          <a:xfrm>
            <a:off x="4271747" y="2678888"/>
            <a:ext cx="1900201" cy="1320161"/>
          </a:xfrm>
          <a:prstGeom prst="rect">
            <a:avLst/>
          </a:prstGeom>
          <a:noFill/>
          <a:ln>
            <a:noFill/>
          </a:ln>
        </p:spPr>
      </p:pic>
      <p:pic>
        <p:nvPicPr>
          <p:cNvPr id="364" name="Google Shape;364;p50"/>
          <p:cNvPicPr preferRelativeResize="0"/>
          <p:nvPr/>
        </p:nvPicPr>
        <p:blipFill rotWithShape="1">
          <a:blip r:embed="rId7">
            <a:alphaModFix/>
          </a:blip>
          <a:srcRect b="18040" l="13949" r="14733" t="5647"/>
          <a:stretch/>
        </p:blipFill>
        <p:spPr>
          <a:xfrm>
            <a:off x="7171825" y="838450"/>
            <a:ext cx="1697260" cy="1362152"/>
          </a:xfrm>
          <a:prstGeom prst="rect">
            <a:avLst/>
          </a:prstGeom>
          <a:noFill/>
          <a:ln>
            <a:noFill/>
          </a:ln>
        </p:spPr>
      </p:pic>
      <p:pic>
        <p:nvPicPr>
          <p:cNvPr id="365" name="Google Shape;365;p50"/>
          <p:cNvPicPr preferRelativeResize="0"/>
          <p:nvPr/>
        </p:nvPicPr>
        <p:blipFill rotWithShape="1">
          <a:blip r:embed="rId8">
            <a:alphaModFix/>
          </a:blip>
          <a:srcRect b="22315" l="12613" r="19864" t="27684"/>
          <a:stretch/>
        </p:blipFill>
        <p:spPr>
          <a:xfrm>
            <a:off x="6238325" y="2643025"/>
            <a:ext cx="2699192" cy="14990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1"/>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910513"/>
                </a:solidFill>
              </a:rPr>
              <a:t>Positioning and Rerouting</a:t>
            </a:r>
            <a:endParaRPr sz="5200"/>
          </a:p>
        </p:txBody>
      </p:sp>
      <p:sp>
        <p:nvSpPr>
          <p:cNvPr id="371" name="Google Shape;371;p51"/>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211708" y="280950"/>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Positioning: Ultra-wideband</a:t>
            </a:r>
            <a:endParaRPr/>
          </a:p>
        </p:txBody>
      </p:sp>
      <p:sp>
        <p:nvSpPr>
          <p:cNvPr id="377" name="Google Shape;377;p52"/>
          <p:cNvSpPr txBox="1"/>
          <p:nvPr>
            <p:ph idx="2" type="body"/>
          </p:nvPr>
        </p:nvSpPr>
        <p:spPr>
          <a:xfrm>
            <a:off x="2544425" y="4698725"/>
            <a:ext cx="5713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rPr lang="en"/>
              <a:t>https://www.frontiersin.org/articles/10.3389/fnbot.2022.715440/full</a:t>
            </a:r>
            <a:endParaRPr/>
          </a:p>
          <a:p>
            <a:pPr indent="0" lvl="0" marL="0" rtl="0" algn="r">
              <a:lnSpc>
                <a:spcPct val="100000"/>
              </a:lnSpc>
              <a:spcBef>
                <a:spcPts val="0"/>
              </a:spcBef>
              <a:spcAft>
                <a:spcPts val="0"/>
              </a:spcAft>
              <a:buClr>
                <a:srgbClr val="AEABAB"/>
              </a:buClr>
              <a:buSzPts val="900"/>
              <a:buNone/>
            </a:pPr>
            <a:r>
              <a:rPr lang="en"/>
              <a:t>https://www.qorvo.com/products/p/MDEK1001</a:t>
            </a:r>
            <a:endParaRPr/>
          </a:p>
        </p:txBody>
      </p:sp>
      <p:sp>
        <p:nvSpPr>
          <p:cNvPr id="378" name="Google Shape;378;p52"/>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79" name="Google Shape;379;p52"/>
          <p:cNvPicPr preferRelativeResize="0"/>
          <p:nvPr/>
        </p:nvPicPr>
        <p:blipFill>
          <a:blip r:embed="rId3">
            <a:alphaModFix/>
          </a:blip>
          <a:stretch>
            <a:fillRect/>
          </a:stretch>
        </p:blipFill>
        <p:spPr>
          <a:xfrm>
            <a:off x="807100" y="1430675"/>
            <a:ext cx="2037620" cy="1523450"/>
          </a:xfrm>
          <a:prstGeom prst="rect">
            <a:avLst/>
          </a:prstGeom>
          <a:noFill/>
          <a:ln>
            <a:noFill/>
          </a:ln>
        </p:spPr>
      </p:pic>
      <p:pic>
        <p:nvPicPr>
          <p:cNvPr id="380" name="Google Shape;380;p52"/>
          <p:cNvPicPr preferRelativeResize="0"/>
          <p:nvPr/>
        </p:nvPicPr>
        <p:blipFill>
          <a:blip r:embed="rId4">
            <a:alphaModFix/>
          </a:blip>
          <a:stretch>
            <a:fillRect/>
          </a:stretch>
        </p:blipFill>
        <p:spPr>
          <a:xfrm>
            <a:off x="1015175" y="3030675"/>
            <a:ext cx="2366200" cy="1140050"/>
          </a:xfrm>
          <a:prstGeom prst="rect">
            <a:avLst/>
          </a:prstGeom>
          <a:noFill/>
          <a:ln>
            <a:noFill/>
          </a:ln>
        </p:spPr>
      </p:pic>
      <p:pic>
        <p:nvPicPr>
          <p:cNvPr id="381" name="Google Shape;381;p52"/>
          <p:cNvPicPr preferRelativeResize="0"/>
          <p:nvPr/>
        </p:nvPicPr>
        <p:blipFill rotWithShape="1">
          <a:blip r:embed="rId5">
            <a:alphaModFix/>
          </a:blip>
          <a:srcRect b="29282" l="5223" r="48262" t="14761"/>
          <a:stretch/>
        </p:blipFill>
        <p:spPr>
          <a:xfrm>
            <a:off x="3652250" y="1389237"/>
            <a:ext cx="2621150" cy="2365025"/>
          </a:xfrm>
          <a:prstGeom prst="rect">
            <a:avLst/>
          </a:prstGeom>
          <a:noFill/>
          <a:ln>
            <a:noFill/>
          </a:ln>
        </p:spPr>
      </p:pic>
      <p:pic>
        <p:nvPicPr>
          <p:cNvPr id="382" name="Google Shape;382;p52"/>
          <p:cNvPicPr preferRelativeResize="0"/>
          <p:nvPr/>
        </p:nvPicPr>
        <p:blipFill rotWithShape="1">
          <a:blip r:embed="rId6">
            <a:alphaModFix/>
          </a:blip>
          <a:srcRect b="41291" l="4446" r="1754" t="29088"/>
          <a:stretch/>
        </p:blipFill>
        <p:spPr>
          <a:xfrm>
            <a:off x="6081175" y="674050"/>
            <a:ext cx="2813050" cy="1973228"/>
          </a:xfrm>
          <a:prstGeom prst="rect">
            <a:avLst/>
          </a:prstGeom>
          <a:noFill/>
          <a:ln>
            <a:noFill/>
          </a:ln>
        </p:spPr>
      </p:pic>
      <p:sp>
        <p:nvSpPr>
          <p:cNvPr id="383" name="Google Shape;383;p52"/>
          <p:cNvSpPr/>
          <p:nvPr/>
        </p:nvSpPr>
        <p:spPr>
          <a:xfrm>
            <a:off x="6205300" y="1234175"/>
            <a:ext cx="462000" cy="4413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3"/>
          <p:cNvSpPr txBox="1"/>
          <p:nvPr>
            <p:ph idx="1" type="body"/>
          </p:nvPr>
        </p:nvSpPr>
        <p:spPr>
          <a:xfrm>
            <a:off x="153000" y="895125"/>
            <a:ext cx="3720600" cy="3131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300"/>
              <a:t>CDR Implementation: Brute Force Avoidance</a:t>
            </a:r>
            <a:endParaRPr sz="1300"/>
          </a:p>
          <a:p>
            <a:pPr indent="0" lvl="0" marL="0" rtl="0" algn="l">
              <a:spcBef>
                <a:spcPts val="800"/>
              </a:spcBef>
              <a:spcAft>
                <a:spcPts val="0"/>
              </a:spcAft>
              <a:buNone/>
            </a:pPr>
            <a:r>
              <a:rPr b="0" lang="en" sz="1300"/>
              <a:t>Lazy Bob will back up, make a step to a side, then move forward again and check whether it has cleared the object. This will repeat if not TRUE.</a:t>
            </a:r>
            <a:endParaRPr b="0" sz="1300"/>
          </a:p>
          <a:p>
            <a:pPr indent="0" lvl="0" marL="0" rtl="0" algn="l">
              <a:spcBef>
                <a:spcPts val="800"/>
              </a:spcBef>
              <a:spcAft>
                <a:spcPts val="0"/>
              </a:spcAft>
              <a:buNone/>
            </a:pPr>
            <a:r>
              <a:rPr lang="en" sz="1300"/>
              <a:t>FPR Implementation:</a:t>
            </a:r>
            <a:endParaRPr sz="1300"/>
          </a:p>
          <a:p>
            <a:pPr indent="0" lvl="0" marL="0" rtl="0" algn="l">
              <a:spcBef>
                <a:spcPts val="800"/>
              </a:spcBef>
              <a:spcAft>
                <a:spcPts val="0"/>
              </a:spcAft>
              <a:buNone/>
            </a:pPr>
            <a:r>
              <a:rPr b="0" lang="en" sz="1300"/>
              <a:t>Lazy Bob will detect object and make a decision on which way to turn based on the greater distance of its two forward facing distance sensors. It will then turn to that side and scan along the object facing side as it moves forward.</a:t>
            </a:r>
            <a:endParaRPr b="0" sz="1300"/>
          </a:p>
          <a:p>
            <a:pPr indent="0" lvl="0" marL="0" rtl="0" algn="l">
              <a:spcBef>
                <a:spcPts val="800"/>
              </a:spcBef>
              <a:spcAft>
                <a:spcPts val="0"/>
              </a:spcAft>
              <a:buNone/>
            </a:pPr>
            <a:r>
              <a:rPr b="0" lang="en" sz="1300"/>
              <a:t>Once there is clearance, the Lazy Bob will return back to its original orientation and proceed forward a step before calculating angle.</a:t>
            </a:r>
            <a:endParaRPr b="0" sz="1300"/>
          </a:p>
        </p:txBody>
      </p:sp>
      <p:sp>
        <p:nvSpPr>
          <p:cNvPr id="389" name="Google Shape;389;p53"/>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390" name="Google Shape;390;p53"/>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91" name="Google Shape;391;p53"/>
          <p:cNvPicPr preferRelativeResize="0"/>
          <p:nvPr/>
        </p:nvPicPr>
        <p:blipFill>
          <a:blip r:embed="rId3">
            <a:alphaModFix/>
          </a:blip>
          <a:stretch>
            <a:fillRect/>
          </a:stretch>
        </p:blipFill>
        <p:spPr>
          <a:xfrm>
            <a:off x="3671000" y="895125"/>
            <a:ext cx="5867724" cy="4400800"/>
          </a:xfrm>
          <a:prstGeom prst="rect">
            <a:avLst/>
          </a:prstGeom>
          <a:noFill/>
          <a:ln>
            <a:noFill/>
          </a:ln>
        </p:spPr>
      </p:pic>
      <p:sp>
        <p:nvSpPr>
          <p:cNvPr id="392" name="Google Shape;392;p53"/>
          <p:cNvSpPr txBox="1"/>
          <p:nvPr>
            <p:ph type="title"/>
          </p:nvPr>
        </p:nvSpPr>
        <p:spPr>
          <a:xfrm>
            <a:off x="211708" y="280950"/>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Rerouting Algorithm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Problem Statement</a:t>
            </a:r>
            <a:endParaRPr/>
          </a:p>
        </p:txBody>
      </p:sp>
      <p:sp>
        <p:nvSpPr>
          <p:cNvPr id="136" name="Google Shape;136;p27"/>
          <p:cNvSpPr txBox="1"/>
          <p:nvPr>
            <p:ph idx="1" type="body"/>
          </p:nvPr>
        </p:nvSpPr>
        <p:spPr>
          <a:xfrm>
            <a:off x="397575" y="1214050"/>
            <a:ext cx="4397400" cy="2910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000"/>
              <a:buNone/>
            </a:pPr>
            <a:r>
              <a:rPr lang="en" sz="1700"/>
              <a:t>Some people struggle with mundane actions in life, such as passing dishes on a large table.</a:t>
            </a:r>
            <a:endParaRPr sz="1700"/>
          </a:p>
          <a:p>
            <a:pPr indent="0" lvl="0" marL="0" rtl="0" algn="l">
              <a:lnSpc>
                <a:spcPct val="90000"/>
              </a:lnSpc>
              <a:spcBef>
                <a:spcPts val="0"/>
              </a:spcBef>
              <a:spcAft>
                <a:spcPts val="0"/>
              </a:spcAft>
              <a:buClr>
                <a:schemeClr val="dk1"/>
              </a:buClr>
              <a:buSzPts val="2000"/>
              <a:buNone/>
            </a:pPr>
            <a:r>
              <a:t/>
            </a:r>
            <a:endParaRPr sz="1700"/>
          </a:p>
          <a:p>
            <a:pPr indent="0" lvl="0" marL="0" rtl="0" algn="l">
              <a:lnSpc>
                <a:spcPct val="90000"/>
              </a:lnSpc>
              <a:spcBef>
                <a:spcPts val="0"/>
              </a:spcBef>
              <a:spcAft>
                <a:spcPts val="0"/>
              </a:spcAft>
              <a:buClr>
                <a:schemeClr val="dk1"/>
              </a:buClr>
              <a:buSzPts val="2000"/>
              <a:buNone/>
            </a:pPr>
            <a:r>
              <a:rPr lang="en" sz="1700"/>
              <a:t>Lazy Susans are nice, but only work on round tables and requires user to have reach.</a:t>
            </a:r>
            <a:endParaRPr sz="1700"/>
          </a:p>
          <a:p>
            <a:pPr indent="0" lvl="0" marL="0" rtl="0" algn="l">
              <a:lnSpc>
                <a:spcPct val="90000"/>
              </a:lnSpc>
              <a:spcBef>
                <a:spcPts val="0"/>
              </a:spcBef>
              <a:spcAft>
                <a:spcPts val="0"/>
              </a:spcAft>
              <a:buClr>
                <a:schemeClr val="dk1"/>
              </a:buClr>
              <a:buSzPts val="2000"/>
              <a:buNone/>
            </a:pPr>
            <a:r>
              <a:t/>
            </a:r>
            <a:endParaRPr sz="1700"/>
          </a:p>
          <a:p>
            <a:pPr indent="0" lvl="0" marL="0" rtl="0" algn="l">
              <a:lnSpc>
                <a:spcPct val="90000"/>
              </a:lnSpc>
              <a:spcBef>
                <a:spcPts val="0"/>
              </a:spcBef>
              <a:spcAft>
                <a:spcPts val="0"/>
              </a:spcAft>
              <a:buClr>
                <a:schemeClr val="dk1"/>
              </a:buClr>
              <a:buSzPts val="2000"/>
              <a:buNone/>
            </a:pPr>
            <a:r>
              <a:rPr lang="en" sz="1700"/>
              <a:t>What if there was a small, portable device that can move dishes across any table of arbitrary shape?</a:t>
            </a:r>
            <a:endParaRPr sz="1700"/>
          </a:p>
        </p:txBody>
      </p:sp>
      <p:sp>
        <p:nvSpPr>
          <p:cNvPr id="137" name="Google Shape;137;p27"/>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rPr lang="en"/>
              <a:t>https://en.wikipedia.org/wiki/Lazy_Susan</a:t>
            </a:r>
            <a:endParaRPr/>
          </a:p>
        </p:txBody>
      </p:sp>
      <p:sp>
        <p:nvSpPr>
          <p:cNvPr id="138" name="Google Shape;138;p27"/>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139" name="Google Shape;139;p27"/>
          <p:cNvPicPr preferRelativeResize="0"/>
          <p:nvPr/>
        </p:nvPicPr>
        <p:blipFill>
          <a:blip r:embed="rId3">
            <a:alphaModFix/>
          </a:blip>
          <a:stretch>
            <a:fillRect/>
          </a:stretch>
        </p:blipFill>
        <p:spPr>
          <a:xfrm>
            <a:off x="4972475" y="1004637"/>
            <a:ext cx="4010225" cy="26631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4"/>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910513"/>
                </a:solidFill>
              </a:rPr>
              <a:t>Costs</a:t>
            </a:r>
            <a:endParaRPr sz="5200"/>
          </a:p>
        </p:txBody>
      </p:sp>
      <p:sp>
        <p:nvSpPr>
          <p:cNvPr id="398" name="Google Shape;398;p54"/>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5"/>
          <p:cNvSpPr txBox="1"/>
          <p:nvPr>
            <p:ph type="title"/>
          </p:nvPr>
        </p:nvSpPr>
        <p:spPr>
          <a:xfrm>
            <a:off x="474133" y="554075"/>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SDP Budget Used </a:t>
            </a:r>
            <a:endParaRPr/>
          </a:p>
        </p:txBody>
      </p:sp>
      <p:sp>
        <p:nvSpPr>
          <p:cNvPr id="404" name="Google Shape;404;p55"/>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405" name="Google Shape;405;p55"/>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graphicFrame>
        <p:nvGraphicFramePr>
          <p:cNvPr id="406" name="Google Shape;406;p55"/>
          <p:cNvGraphicFramePr/>
          <p:nvPr/>
        </p:nvGraphicFramePr>
        <p:xfrm>
          <a:off x="3758050" y="230575"/>
          <a:ext cx="3000000" cy="3000000"/>
        </p:xfrm>
        <a:graphic>
          <a:graphicData uri="http://schemas.openxmlformats.org/drawingml/2006/table">
            <a:tbl>
              <a:tblPr>
                <a:noFill/>
                <a:tableStyleId>{9BA869C4-043B-4376-9695-0FE65830E2AD}</a:tableStyleId>
              </a:tblPr>
              <a:tblGrid>
                <a:gridCol w="1363675"/>
                <a:gridCol w="806825"/>
                <a:gridCol w="763750"/>
              </a:tblGrid>
              <a:tr h="209550">
                <a:tc gridSpan="3">
                  <a:txBody>
                    <a:bodyPr/>
                    <a:lstStyle/>
                    <a:p>
                      <a:pPr indent="0" lvl="0" marL="0" rtl="0" algn="ctr">
                        <a:spcBef>
                          <a:spcPts val="0"/>
                        </a:spcBef>
                        <a:spcAft>
                          <a:spcPts val="0"/>
                        </a:spcAft>
                        <a:buNone/>
                      </a:pPr>
                      <a:r>
                        <a:rPr lang="en" sz="1000"/>
                        <a:t>Obtained List</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r>
              <a:tr h="200025">
                <a:tc>
                  <a:txBody>
                    <a:bodyPr/>
                    <a:lstStyle/>
                    <a:p>
                      <a:pPr indent="0" lvl="0" marL="0" rtl="0" algn="ctr">
                        <a:spcBef>
                          <a:spcPts val="0"/>
                        </a:spcBef>
                        <a:spcAft>
                          <a:spcPts val="0"/>
                        </a:spcAft>
                        <a:buNone/>
                      </a:pPr>
                      <a:r>
                        <a:rPr lang="en" sz="1000"/>
                        <a:t>Item Name</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Source</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Price $ </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UWB DIY Starter Kit</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u="sng">
                          <a:solidFill>
                            <a:schemeClr val="hlink"/>
                          </a:solidFill>
                          <a:hlinkClick r:id="rId3"/>
                        </a:rPr>
                        <a:t>Link</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$74.98</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2 x Pico W</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Wouter</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$12.00</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Caller </a:t>
                      </a:r>
                      <a:r>
                        <a:rPr lang="en" sz="1000"/>
                        <a:t>PCB1</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Wouter</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$22.05</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6 Dof Sensors</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Amazon</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$15.95</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New Wheels</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Adafruit</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$28.17</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Coaster</a:t>
                      </a:r>
                      <a:r>
                        <a:rPr lang="en" sz="1000"/>
                        <a:t> PCB1</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JLC</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$6.50</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Coaster</a:t>
                      </a:r>
                      <a:r>
                        <a:rPr lang="en" sz="1000"/>
                        <a:t> PCB2</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JLC</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$6.76</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10 x HC05</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Amazon</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$37.98</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Caller</a:t>
                      </a:r>
                      <a:r>
                        <a:rPr lang="en" sz="1000"/>
                        <a:t> PCB2</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JLC</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$15.44</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9550">
                <a:tc>
                  <a:txBody>
                    <a:bodyPr/>
                    <a:lstStyle/>
                    <a:p>
                      <a:pPr indent="0" lvl="0" marL="0" rtl="0" algn="ctr">
                        <a:spcBef>
                          <a:spcPts val="0"/>
                        </a:spcBef>
                        <a:spcAft>
                          <a:spcPts val="0"/>
                        </a:spcAft>
                        <a:buNone/>
                      </a:pPr>
                      <a:r>
                        <a:rPr lang="en" sz="1000"/>
                        <a:t>3D Filament</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Amazon</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$38.99</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VL53l1x</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Sparkfun</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$113.81</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FPR </a:t>
                      </a:r>
                      <a:r>
                        <a:rPr lang="en" sz="1000"/>
                        <a:t>PCBs</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JLC</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$27.84</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LiPo Battery</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amazon</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$24.99</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Wheels</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amazon</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$44.99</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3D Filament</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Amazon</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$24.99</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Motors</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Amazon</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$43.56</a:t>
                      </a:r>
                      <a:endParaRPr sz="10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3">
                  <a:txBody>
                    <a:bodyPr/>
                    <a:lstStyle/>
                    <a:p>
                      <a:pPr indent="0" lvl="0" marL="0" rtl="0" algn="ctr">
                        <a:spcBef>
                          <a:spcPts val="0"/>
                        </a:spcBef>
                        <a:spcAft>
                          <a:spcPts val="0"/>
                        </a:spcAft>
                        <a:buNone/>
                      </a:pPr>
                      <a:r>
                        <a:rPr lang="en" sz="1000"/>
                        <a:t>$539.00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6"/>
          <p:cNvSpPr txBox="1"/>
          <p:nvPr>
            <p:ph type="title"/>
          </p:nvPr>
        </p:nvSpPr>
        <p:spPr>
          <a:xfrm>
            <a:off x="474133" y="554075"/>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910513"/>
              </a:buClr>
              <a:buSzPts val="2500"/>
              <a:buFont typeface="Arial"/>
              <a:buNone/>
            </a:pPr>
            <a:r>
              <a:rPr lang="en"/>
              <a:t>Production Cost</a:t>
            </a:r>
            <a:r>
              <a:rPr lang="en"/>
              <a:t> - </a:t>
            </a:r>
            <a:r>
              <a:rPr lang="en" sz="1200"/>
              <a:t>for 1 Brains, 1 Coaster, and 2 Callers</a:t>
            </a:r>
            <a:endParaRPr sz="1200"/>
          </a:p>
          <a:p>
            <a:pPr indent="0" lvl="0" marL="0" rtl="0" algn="l">
              <a:spcBef>
                <a:spcPts val="0"/>
              </a:spcBef>
              <a:spcAft>
                <a:spcPts val="0"/>
              </a:spcAft>
              <a:buNone/>
            </a:pPr>
            <a:r>
              <a:t/>
            </a:r>
            <a:endParaRPr/>
          </a:p>
        </p:txBody>
      </p:sp>
      <p:sp>
        <p:nvSpPr>
          <p:cNvPr id="412" name="Google Shape;412;p56"/>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413" name="Google Shape;413;p56"/>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graphicFrame>
        <p:nvGraphicFramePr>
          <p:cNvPr id="414" name="Google Shape;414;p56"/>
          <p:cNvGraphicFramePr/>
          <p:nvPr/>
        </p:nvGraphicFramePr>
        <p:xfrm>
          <a:off x="1498138" y="950600"/>
          <a:ext cx="3000000" cy="3000000"/>
        </p:xfrm>
        <a:graphic>
          <a:graphicData uri="http://schemas.openxmlformats.org/drawingml/2006/table">
            <a:tbl>
              <a:tblPr>
                <a:noFill/>
                <a:tableStyleId>{9BA869C4-043B-4376-9695-0FE65830E2AD}</a:tableStyleId>
              </a:tblPr>
              <a:tblGrid>
                <a:gridCol w="1571625"/>
                <a:gridCol w="952500"/>
                <a:gridCol w="1819275"/>
                <a:gridCol w="1819275"/>
              </a:tblGrid>
              <a:tr h="200025">
                <a:tc gridSpan="4">
                  <a:txBody>
                    <a:bodyPr/>
                    <a:lstStyle/>
                    <a:p>
                      <a:pPr indent="0" lvl="0" marL="0" rtl="0" algn="ctr">
                        <a:lnSpc>
                          <a:spcPct val="115000"/>
                        </a:lnSpc>
                        <a:spcBef>
                          <a:spcPts val="0"/>
                        </a:spcBef>
                        <a:spcAft>
                          <a:spcPts val="0"/>
                        </a:spcAft>
                        <a:buNone/>
                      </a:pPr>
                      <a:r>
                        <a:rPr lang="en" sz="1000"/>
                        <a:t>Mass Production List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c hMerge="1"/>
              </a:tr>
              <a:tr h="200025">
                <a:tc>
                  <a:txBody>
                    <a:bodyPr/>
                    <a:lstStyle/>
                    <a:p>
                      <a:pPr indent="0" lvl="0" marL="0" rtl="0" algn="ctr">
                        <a:lnSpc>
                          <a:spcPct val="115000"/>
                        </a:lnSpc>
                        <a:spcBef>
                          <a:spcPts val="0"/>
                        </a:spcBef>
                        <a:spcAft>
                          <a:spcPts val="0"/>
                        </a:spcAft>
                        <a:buNone/>
                      </a:pPr>
                      <a:r>
                        <a:rPr lang="en" sz="1000"/>
                        <a:t>Item Name</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Units</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 Unit Price</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 Item Total</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UWB Sensor</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$15.00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$150.00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latin typeface="Roboto"/>
                          <a:ea typeface="Roboto"/>
                          <a:cs typeface="Roboto"/>
                          <a:sym typeface="Roboto"/>
                        </a:rPr>
                        <a:t>VL53L1X (Sensor)</a:t>
                      </a:r>
                      <a:endParaRPr sz="1000">
                        <a:latin typeface="Roboto"/>
                        <a:ea typeface="Roboto"/>
                        <a:cs typeface="Roboto"/>
                        <a:sym typeface="Roboto"/>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7</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$3.30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$23.10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Pico W</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$24.00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HC-05 (BL</a:t>
                      </a:r>
                      <a:r>
                        <a:rPr lang="en" sz="1000"/>
                        <a:t>E Module</a:t>
                      </a:r>
                      <a:r>
                        <a:rPr lang="en" sz="1000"/>
                        <a:t>)</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$2.38</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$9.52</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Coaster </a:t>
                      </a:r>
                      <a:r>
                        <a:rPr lang="en" sz="1000"/>
                        <a:t>Chassis</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$35.00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$35.00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Caller Chassis</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$7.00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$14.00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Wheel</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PCB</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7.4V LiPo</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MUX</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$0.60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$0.60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Motor</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$0.24</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$0.96</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Cables</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Misc.</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l">
                        <a:spcBef>
                          <a:spcPts val="0"/>
                        </a:spcBef>
                        <a:spcAft>
                          <a:spcPts val="0"/>
                        </a:spcAft>
                        <a:buNone/>
                      </a:pPr>
                      <a:r>
                        <a:t/>
                      </a:r>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tcPr>
                </a:tc>
              </a:tr>
              <a:tr h="209550">
                <a:tc gridSpan="3">
                  <a:txBody>
                    <a:bodyPr/>
                    <a:lstStyle/>
                    <a:p>
                      <a:pPr indent="0" lvl="0" marL="0" rtl="0" algn="r">
                        <a:lnSpc>
                          <a:spcPct val="115000"/>
                        </a:lnSpc>
                        <a:spcBef>
                          <a:spcPts val="0"/>
                        </a:spcBef>
                        <a:spcAft>
                          <a:spcPts val="0"/>
                        </a:spcAft>
                        <a:buNone/>
                      </a:pPr>
                      <a:r>
                        <a:rPr lang="en" sz="1000"/>
                        <a:t>System Total:</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c>
                  <a:txBody>
                    <a:bodyPr/>
                    <a:lstStyle/>
                    <a:p>
                      <a:pPr indent="0" lvl="0" marL="0" rtl="0" algn="ctr">
                        <a:lnSpc>
                          <a:spcPct val="115000"/>
                        </a:lnSpc>
                        <a:spcBef>
                          <a:spcPts val="0"/>
                        </a:spcBef>
                        <a:spcAft>
                          <a:spcPts val="0"/>
                        </a:spcAft>
                        <a:buNone/>
                      </a:pPr>
                      <a:r>
                        <a:rPr lang="en" sz="1000"/>
                        <a:t>270.62</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7"/>
          <p:cNvSpPr txBox="1"/>
          <p:nvPr>
            <p:ph type="title"/>
          </p:nvPr>
        </p:nvSpPr>
        <p:spPr>
          <a:xfrm>
            <a:off x="466658" y="423600"/>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Reminder of </a:t>
            </a:r>
            <a:r>
              <a:rPr lang="en"/>
              <a:t>FPR Deliverables</a:t>
            </a:r>
            <a:endParaRPr/>
          </a:p>
        </p:txBody>
      </p:sp>
      <p:sp>
        <p:nvSpPr>
          <p:cNvPr id="420" name="Google Shape;420;p57"/>
          <p:cNvSpPr txBox="1"/>
          <p:nvPr>
            <p:ph idx="1" type="body"/>
          </p:nvPr>
        </p:nvSpPr>
        <p:spPr>
          <a:xfrm>
            <a:off x="308000" y="978100"/>
            <a:ext cx="4569300" cy="33312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AutoNum type="arabicPeriod"/>
            </a:pPr>
            <a:r>
              <a:rPr lang="en"/>
              <a:t>Improved Consistency on Movement</a:t>
            </a:r>
            <a:endParaRPr/>
          </a:p>
          <a:p>
            <a:pPr indent="-336550" lvl="1" marL="914400" rtl="0" algn="l">
              <a:spcBef>
                <a:spcPts val="0"/>
              </a:spcBef>
              <a:spcAft>
                <a:spcPts val="0"/>
              </a:spcAft>
              <a:buSzPts val="1700"/>
              <a:buAutoNum type="alphaLcPeriod"/>
            </a:pPr>
            <a:r>
              <a:rPr lang="en"/>
              <a:t>Move movement controls to the coaster itself for better consistency</a:t>
            </a:r>
            <a:endParaRPr/>
          </a:p>
          <a:p>
            <a:pPr indent="0" lvl="0" marL="0" rtl="0" algn="l">
              <a:spcBef>
                <a:spcPts val="800"/>
              </a:spcBef>
              <a:spcAft>
                <a:spcPts val="0"/>
              </a:spcAft>
              <a:buNone/>
            </a:pPr>
            <a:r>
              <a:t/>
            </a:r>
            <a:endParaRPr/>
          </a:p>
          <a:p>
            <a:pPr indent="-355600" lvl="0" marL="457200" rtl="0" algn="l">
              <a:spcBef>
                <a:spcPts val="800"/>
              </a:spcBef>
              <a:spcAft>
                <a:spcPts val="0"/>
              </a:spcAft>
              <a:buSzPts val="2000"/>
              <a:buAutoNum type="arabicPeriod"/>
            </a:pPr>
            <a:r>
              <a:rPr lang="en"/>
              <a:t>Better </a:t>
            </a:r>
            <a:r>
              <a:rPr lang="en"/>
              <a:t>R</a:t>
            </a:r>
            <a:r>
              <a:rPr lang="en"/>
              <a:t>erouting Algorithm</a:t>
            </a:r>
            <a:endParaRPr/>
          </a:p>
          <a:p>
            <a:pPr indent="-336550" lvl="1" marL="914400" rtl="0" algn="l">
              <a:spcBef>
                <a:spcPts val="0"/>
              </a:spcBef>
              <a:spcAft>
                <a:spcPts val="0"/>
              </a:spcAft>
              <a:buSzPts val="1700"/>
              <a:buAutoNum type="alphaLcPeriod"/>
            </a:pPr>
            <a:r>
              <a:rPr lang="en"/>
              <a:t>Using more sensors, implement a better way to navigate</a:t>
            </a:r>
            <a:endParaRPr/>
          </a:p>
          <a:p>
            <a:pPr indent="0" lvl="0" marL="0" rtl="0" algn="l">
              <a:spcBef>
                <a:spcPts val="800"/>
              </a:spcBef>
              <a:spcAft>
                <a:spcPts val="0"/>
              </a:spcAft>
              <a:buNone/>
            </a:pPr>
            <a:r>
              <a:t/>
            </a:r>
            <a:endParaRPr/>
          </a:p>
          <a:p>
            <a:pPr indent="-355600" lvl="0" marL="457200" rtl="0" algn="l">
              <a:spcBef>
                <a:spcPts val="800"/>
              </a:spcBef>
              <a:spcAft>
                <a:spcPts val="0"/>
              </a:spcAft>
              <a:buSzPts val="2000"/>
              <a:buAutoNum type="arabicPeriod"/>
            </a:pPr>
            <a:r>
              <a:rPr lang="en"/>
              <a:t>2nd Caller</a:t>
            </a:r>
            <a:endParaRPr/>
          </a:p>
        </p:txBody>
      </p:sp>
      <p:sp>
        <p:nvSpPr>
          <p:cNvPr id="421" name="Google Shape;421;p57"/>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422" name="Google Shape;422;p57"/>
          <p:cNvSpPr txBox="1"/>
          <p:nvPr>
            <p:ph idx="1" type="body"/>
          </p:nvPr>
        </p:nvSpPr>
        <p:spPr>
          <a:xfrm>
            <a:off x="4983050" y="895475"/>
            <a:ext cx="4038900" cy="3499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4. 	Chassis for Coaster</a:t>
            </a:r>
            <a:endParaRPr/>
          </a:p>
          <a:p>
            <a:pPr indent="0" lvl="0" marL="0" rtl="0" algn="l">
              <a:spcBef>
                <a:spcPts val="800"/>
              </a:spcBef>
              <a:spcAft>
                <a:spcPts val="0"/>
              </a:spcAft>
              <a:buClr>
                <a:schemeClr val="dk1"/>
              </a:buClr>
              <a:buSzPts val="1100"/>
              <a:buFont typeface="Arial"/>
              <a:buNone/>
            </a:pPr>
            <a:r>
              <a:t/>
            </a:r>
            <a:endParaRPr sz="100"/>
          </a:p>
          <a:p>
            <a:pPr indent="0" lvl="0" marL="457200" rtl="0" algn="l">
              <a:lnSpc>
                <a:spcPct val="50000"/>
              </a:lnSpc>
              <a:spcBef>
                <a:spcPts val="800"/>
              </a:spcBef>
              <a:spcAft>
                <a:spcPts val="0"/>
              </a:spcAft>
              <a:buNone/>
            </a:pPr>
            <a:r>
              <a:rPr b="0" lang="en" sz="1700"/>
              <a:t>a. 	3D print chassis for each part </a:t>
            </a:r>
            <a:endParaRPr b="0" sz="1700"/>
          </a:p>
          <a:p>
            <a:pPr indent="457200" lvl="0" marL="457200" rtl="0" algn="l">
              <a:lnSpc>
                <a:spcPct val="50000"/>
              </a:lnSpc>
              <a:spcBef>
                <a:spcPts val="800"/>
              </a:spcBef>
              <a:spcAft>
                <a:spcPts val="0"/>
              </a:spcAft>
              <a:buNone/>
            </a:pPr>
            <a:r>
              <a:rPr b="0" lang="en" sz="1700"/>
              <a:t>of the system</a:t>
            </a:r>
            <a:endParaRPr b="0" sz="1700"/>
          </a:p>
          <a:p>
            <a:pPr indent="0" lvl="0" marL="0" rtl="0" algn="l">
              <a:spcBef>
                <a:spcPts val="800"/>
              </a:spcBef>
              <a:spcAft>
                <a:spcPts val="0"/>
              </a:spcAft>
              <a:buNone/>
            </a:pPr>
            <a:r>
              <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rPr lang="en"/>
              <a:t>5.    Updated PCB</a:t>
            </a:r>
            <a:endParaRPr/>
          </a:p>
          <a:p>
            <a:pPr indent="457200" lvl="0" marL="0" rtl="0" algn="l">
              <a:spcBef>
                <a:spcPts val="800"/>
              </a:spcBef>
              <a:spcAft>
                <a:spcPts val="0"/>
              </a:spcAft>
              <a:buNone/>
            </a:pPr>
            <a:r>
              <a:rPr b="0" lang="en" sz="1700"/>
              <a:t>a.	Motion - Further optimizations</a:t>
            </a:r>
            <a:endParaRPr b="0" sz="1700"/>
          </a:p>
          <a:p>
            <a:pPr indent="457200" lvl="0" marL="0" rtl="0" algn="l">
              <a:spcBef>
                <a:spcPts val="800"/>
              </a:spcBef>
              <a:spcAft>
                <a:spcPts val="0"/>
              </a:spcAft>
              <a:buNone/>
            </a:pPr>
            <a:r>
              <a:rPr b="0" lang="en" sz="1700"/>
              <a:t>b. 	User input - Add 5V and LED</a:t>
            </a:r>
            <a:endParaRPr b="0" sz="1700"/>
          </a:p>
          <a:p>
            <a:pPr indent="0" lvl="0" marL="0" rtl="0" algn="l">
              <a:spcBef>
                <a:spcPts val="800"/>
              </a:spcBef>
              <a:spcAft>
                <a:spcPts val="0"/>
              </a:spcAft>
              <a:buNone/>
            </a:pPr>
            <a:r>
              <a:t/>
            </a:r>
            <a:endParaRPr/>
          </a:p>
        </p:txBody>
      </p:sp>
      <p:sp>
        <p:nvSpPr>
          <p:cNvPr id="423" name="Google Shape;423;p57"/>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424" name="Google Shape;424;p57"/>
          <p:cNvPicPr preferRelativeResize="0"/>
          <p:nvPr/>
        </p:nvPicPr>
        <p:blipFill>
          <a:blip r:embed="rId3">
            <a:alphaModFix/>
          </a:blip>
          <a:stretch>
            <a:fillRect/>
          </a:stretch>
        </p:blipFill>
        <p:spPr>
          <a:xfrm>
            <a:off x="77225" y="978100"/>
            <a:ext cx="309699" cy="303899"/>
          </a:xfrm>
          <a:prstGeom prst="rect">
            <a:avLst/>
          </a:prstGeom>
          <a:noFill/>
          <a:ln>
            <a:noFill/>
          </a:ln>
        </p:spPr>
      </p:pic>
      <p:pic>
        <p:nvPicPr>
          <p:cNvPr id="425" name="Google Shape;425;p57"/>
          <p:cNvPicPr preferRelativeResize="0"/>
          <p:nvPr/>
        </p:nvPicPr>
        <p:blipFill>
          <a:blip r:embed="rId3">
            <a:alphaModFix/>
          </a:blip>
          <a:stretch>
            <a:fillRect/>
          </a:stretch>
        </p:blipFill>
        <p:spPr>
          <a:xfrm>
            <a:off x="77225" y="2493275"/>
            <a:ext cx="309699" cy="303899"/>
          </a:xfrm>
          <a:prstGeom prst="rect">
            <a:avLst/>
          </a:prstGeom>
          <a:noFill/>
          <a:ln>
            <a:noFill/>
          </a:ln>
        </p:spPr>
      </p:pic>
      <p:pic>
        <p:nvPicPr>
          <p:cNvPr id="426" name="Google Shape;426;p57"/>
          <p:cNvPicPr preferRelativeResize="0"/>
          <p:nvPr/>
        </p:nvPicPr>
        <p:blipFill>
          <a:blip r:embed="rId3">
            <a:alphaModFix/>
          </a:blip>
          <a:stretch>
            <a:fillRect/>
          </a:stretch>
        </p:blipFill>
        <p:spPr>
          <a:xfrm>
            <a:off x="77225" y="3684775"/>
            <a:ext cx="309699" cy="303899"/>
          </a:xfrm>
          <a:prstGeom prst="rect">
            <a:avLst/>
          </a:prstGeom>
          <a:noFill/>
          <a:ln>
            <a:noFill/>
          </a:ln>
        </p:spPr>
      </p:pic>
      <p:pic>
        <p:nvPicPr>
          <p:cNvPr id="427" name="Google Shape;427;p57"/>
          <p:cNvPicPr preferRelativeResize="0"/>
          <p:nvPr/>
        </p:nvPicPr>
        <p:blipFill>
          <a:blip r:embed="rId3">
            <a:alphaModFix/>
          </a:blip>
          <a:stretch>
            <a:fillRect/>
          </a:stretch>
        </p:blipFill>
        <p:spPr>
          <a:xfrm>
            <a:off x="4725275" y="895475"/>
            <a:ext cx="309699" cy="303899"/>
          </a:xfrm>
          <a:prstGeom prst="rect">
            <a:avLst/>
          </a:prstGeom>
          <a:noFill/>
          <a:ln>
            <a:noFill/>
          </a:ln>
        </p:spPr>
      </p:pic>
      <p:pic>
        <p:nvPicPr>
          <p:cNvPr id="428" name="Google Shape;428;p57"/>
          <p:cNvPicPr preferRelativeResize="0"/>
          <p:nvPr/>
        </p:nvPicPr>
        <p:blipFill>
          <a:blip r:embed="rId3">
            <a:alphaModFix/>
          </a:blip>
          <a:stretch>
            <a:fillRect/>
          </a:stretch>
        </p:blipFill>
        <p:spPr>
          <a:xfrm>
            <a:off x="4725275" y="2419800"/>
            <a:ext cx="309699" cy="303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8"/>
          <p:cNvPicPr preferRelativeResize="0"/>
          <p:nvPr/>
        </p:nvPicPr>
        <p:blipFill rotWithShape="1">
          <a:blip r:embed="rId3">
            <a:alphaModFix/>
          </a:blip>
          <a:srcRect b="5095" l="12431" r="18692" t="29067"/>
          <a:stretch/>
        </p:blipFill>
        <p:spPr>
          <a:xfrm>
            <a:off x="2673604" y="558450"/>
            <a:ext cx="3796803" cy="2721926"/>
          </a:xfrm>
          <a:prstGeom prst="rect">
            <a:avLst/>
          </a:prstGeom>
          <a:noFill/>
          <a:ln>
            <a:noFill/>
          </a:ln>
        </p:spPr>
      </p:pic>
      <p:sp>
        <p:nvSpPr>
          <p:cNvPr id="434" name="Google Shape;434;p58"/>
          <p:cNvSpPr txBox="1"/>
          <p:nvPr>
            <p:ph idx="1" type="body"/>
          </p:nvPr>
        </p:nvSpPr>
        <p:spPr>
          <a:xfrm>
            <a:off x="2673600" y="3531350"/>
            <a:ext cx="3796800" cy="728400"/>
          </a:xfrm>
          <a:prstGeom prst="rect">
            <a:avLst/>
          </a:prstGeom>
          <a:solidFill>
            <a:schemeClr val="dk1"/>
          </a:solid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2500"/>
              <a:buNone/>
            </a:pPr>
            <a:r>
              <a:rPr lang="en"/>
              <a:t>Demo + </a:t>
            </a:r>
            <a:r>
              <a:rPr lang="en" sz="2500"/>
              <a:t>Q&amp;A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9"/>
          <p:cNvSpPr txBox="1"/>
          <p:nvPr>
            <p:ph type="title"/>
          </p:nvPr>
        </p:nvSpPr>
        <p:spPr>
          <a:xfrm>
            <a:off x="466658" y="293100"/>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Videos</a:t>
            </a:r>
            <a:endParaRPr/>
          </a:p>
        </p:txBody>
      </p:sp>
      <p:sp>
        <p:nvSpPr>
          <p:cNvPr id="440" name="Google Shape;440;p59"/>
          <p:cNvSpPr txBox="1"/>
          <p:nvPr>
            <p:ph idx="1" type="body"/>
          </p:nvPr>
        </p:nvSpPr>
        <p:spPr>
          <a:xfrm>
            <a:off x="466650" y="806700"/>
            <a:ext cx="7929300" cy="3692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Straight Shot &amp; Edge Detection &amp; Button Colors &amp; Button Locking:</a:t>
            </a:r>
            <a:endParaRPr sz="1400"/>
          </a:p>
          <a:p>
            <a:pPr indent="0" lvl="0" marL="0" rtl="0" algn="l">
              <a:spcBef>
                <a:spcPts val="800"/>
              </a:spcBef>
              <a:spcAft>
                <a:spcPts val="0"/>
              </a:spcAft>
              <a:buNone/>
            </a:pPr>
            <a:r>
              <a:rPr b="0" lang="en" sz="1400" u="sng">
                <a:solidFill>
                  <a:schemeClr val="hlink"/>
                </a:solidFill>
                <a:hlinkClick r:id="rId3"/>
              </a:rPr>
              <a:t>https://drive.google.com/file/d/1MCR_ZY55AZKxfdinNN-QkkkYKjTHUI0m/view?usp=share_link</a:t>
            </a:r>
            <a:endParaRPr b="0" sz="1400"/>
          </a:p>
          <a:p>
            <a:pPr indent="0" lvl="0" marL="0" rtl="0" algn="l">
              <a:spcBef>
                <a:spcPts val="800"/>
              </a:spcBef>
              <a:spcAft>
                <a:spcPts val="0"/>
              </a:spcAft>
              <a:buNone/>
            </a:pPr>
            <a:r>
              <a:t/>
            </a:r>
            <a:endParaRPr b="0" sz="1400"/>
          </a:p>
          <a:p>
            <a:pPr indent="0" lvl="0" marL="0" rtl="0" algn="l">
              <a:spcBef>
                <a:spcPts val="800"/>
              </a:spcBef>
              <a:spcAft>
                <a:spcPts val="0"/>
              </a:spcAft>
              <a:buNone/>
            </a:pPr>
            <a:r>
              <a:rPr lang="en" sz="1400"/>
              <a:t>Obstacle Avoidance: </a:t>
            </a:r>
            <a:endParaRPr sz="1400"/>
          </a:p>
          <a:p>
            <a:pPr indent="0" lvl="0" marL="0" rtl="0" algn="l">
              <a:spcBef>
                <a:spcPts val="800"/>
              </a:spcBef>
              <a:spcAft>
                <a:spcPts val="0"/>
              </a:spcAft>
              <a:buNone/>
            </a:pPr>
            <a:r>
              <a:rPr b="0" lang="en" sz="1400" u="sng">
                <a:solidFill>
                  <a:schemeClr val="hlink"/>
                </a:solidFill>
                <a:hlinkClick r:id="rId4"/>
              </a:rPr>
              <a:t>https://drive.google.com/file/d/1MJIGTPBW8F-LTN8W8kColtyC7Dfij1dU/view?usp=sharing</a:t>
            </a:r>
            <a:endParaRPr b="0" sz="1400"/>
          </a:p>
          <a:p>
            <a:pPr indent="0" lvl="0" marL="0" rtl="0" algn="l">
              <a:spcBef>
                <a:spcPts val="800"/>
              </a:spcBef>
              <a:spcAft>
                <a:spcPts val="0"/>
              </a:spcAft>
              <a:buNone/>
            </a:pPr>
            <a:r>
              <a:rPr b="0" lang="en" sz="1400" u="sng">
                <a:solidFill>
                  <a:schemeClr val="hlink"/>
                </a:solidFill>
                <a:hlinkClick r:id="rId5"/>
              </a:rPr>
              <a:t>https://drive.google.com/file/d/1MNN1SpP66sIA2yZz_bj1Dcg2ajXkuQTa/view?usp=sharing</a:t>
            </a:r>
            <a:endParaRPr b="0" sz="1400"/>
          </a:p>
          <a:p>
            <a:pPr indent="0" lvl="0" marL="0" rtl="0" algn="l">
              <a:spcBef>
                <a:spcPts val="800"/>
              </a:spcBef>
              <a:spcAft>
                <a:spcPts val="0"/>
              </a:spcAft>
              <a:buNone/>
            </a:pPr>
            <a:r>
              <a:t/>
            </a:r>
            <a:endParaRPr b="0" sz="1400"/>
          </a:p>
          <a:p>
            <a:pPr indent="0" lvl="0" marL="0" rtl="0" algn="l">
              <a:spcBef>
                <a:spcPts val="800"/>
              </a:spcBef>
              <a:spcAft>
                <a:spcPts val="0"/>
              </a:spcAft>
              <a:buNone/>
            </a:pPr>
            <a:r>
              <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t/>
            </a:r>
            <a:endParaRPr sz="1400"/>
          </a:p>
        </p:txBody>
      </p:sp>
      <p:sp>
        <p:nvSpPr>
          <p:cNvPr id="441" name="Google Shape;441;p59"/>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442" name="Google Shape;442;p59"/>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Our Solution</a:t>
            </a:r>
            <a:endParaRPr/>
          </a:p>
        </p:txBody>
      </p:sp>
      <p:sp>
        <p:nvSpPr>
          <p:cNvPr id="145" name="Google Shape;145;p28"/>
          <p:cNvSpPr txBox="1"/>
          <p:nvPr>
            <p:ph idx="1" type="body"/>
          </p:nvPr>
        </p:nvSpPr>
        <p:spPr>
          <a:xfrm>
            <a:off x="482204" y="1214050"/>
            <a:ext cx="8210700" cy="2910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000"/>
              <a:buNone/>
            </a:pPr>
            <a:r>
              <a:rPr lang="en"/>
              <a:t>“Lazy Bob”: A moving coaster that approaches the user when called. </a:t>
            </a:r>
            <a:endParaRPr/>
          </a:p>
          <a:p>
            <a:pPr indent="0" lvl="0" marL="0" rtl="0" algn="l">
              <a:lnSpc>
                <a:spcPct val="90000"/>
              </a:lnSpc>
              <a:spcBef>
                <a:spcPts val="0"/>
              </a:spcBef>
              <a:spcAft>
                <a:spcPts val="0"/>
              </a:spcAft>
              <a:buClr>
                <a:schemeClr val="dk1"/>
              </a:buClr>
              <a:buSzPts val="2000"/>
              <a:buNone/>
            </a:pPr>
            <a:r>
              <a:t/>
            </a:r>
            <a:endParaRPr/>
          </a:p>
          <a:p>
            <a:pPr indent="-355600" lvl="0" marL="457200" rtl="0" algn="l">
              <a:spcBef>
                <a:spcPts val="0"/>
              </a:spcBef>
              <a:spcAft>
                <a:spcPts val="0"/>
              </a:spcAft>
              <a:buSzPts val="2000"/>
              <a:buAutoNum type="arabicPeriod"/>
            </a:pPr>
            <a:r>
              <a:rPr b="0" lang="en"/>
              <a:t>Stably transport items around a table to different users</a:t>
            </a:r>
            <a:endParaRPr b="0"/>
          </a:p>
          <a:p>
            <a:pPr indent="0" lvl="0" marL="457200" rtl="0" algn="l">
              <a:spcBef>
                <a:spcPts val="0"/>
              </a:spcBef>
              <a:spcAft>
                <a:spcPts val="0"/>
              </a:spcAft>
              <a:buNone/>
            </a:pPr>
            <a:r>
              <a:t/>
            </a:r>
            <a:endParaRPr b="0"/>
          </a:p>
          <a:p>
            <a:pPr indent="-355600" lvl="0" marL="457200" rtl="0" algn="l">
              <a:spcBef>
                <a:spcPts val="0"/>
              </a:spcBef>
              <a:spcAft>
                <a:spcPts val="0"/>
              </a:spcAft>
              <a:buSzPts val="2000"/>
              <a:buAutoNum type="arabicPeriod"/>
            </a:pPr>
            <a:r>
              <a:rPr b="0" lang="en"/>
              <a:t>Provide a method for the user to call the moving coaster</a:t>
            </a:r>
            <a:endParaRPr b="0"/>
          </a:p>
          <a:p>
            <a:pPr indent="0" lvl="0" marL="457200" rtl="0" algn="l">
              <a:spcBef>
                <a:spcPts val="0"/>
              </a:spcBef>
              <a:spcAft>
                <a:spcPts val="0"/>
              </a:spcAft>
              <a:buNone/>
            </a:pPr>
            <a:r>
              <a:t/>
            </a:r>
            <a:endParaRPr b="0"/>
          </a:p>
          <a:p>
            <a:pPr indent="-355600" lvl="0" marL="457200" rtl="0" algn="l">
              <a:spcBef>
                <a:spcPts val="0"/>
              </a:spcBef>
              <a:spcAft>
                <a:spcPts val="0"/>
              </a:spcAft>
              <a:buSzPts val="2000"/>
              <a:buAutoNum type="arabicPeriod"/>
            </a:pPr>
            <a:r>
              <a:rPr b="0" lang="en"/>
              <a:t>Adapt to the environment</a:t>
            </a:r>
            <a:endParaRPr b="0"/>
          </a:p>
        </p:txBody>
      </p:sp>
      <p:sp>
        <p:nvSpPr>
          <p:cNvPr id="146" name="Google Shape;146;p28"/>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147" name="Google Shape;147;p28"/>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p:nvPr/>
        </p:nvSpPr>
        <p:spPr>
          <a:xfrm>
            <a:off x="3566150" y="1549900"/>
            <a:ext cx="713100" cy="69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rPr>
              <a:t>Coaster</a:t>
            </a:r>
            <a:endParaRPr sz="700">
              <a:solidFill>
                <a:schemeClr val="lt1"/>
              </a:solidFill>
            </a:endParaRPr>
          </a:p>
        </p:txBody>
      </p:sp>
      <p:grpSp>
        <p:nvGrpSpPr>
          <p:cNvPr id="153" name="Google Shape;153;p29"/>
          <p:cNvGrpSpPr/>
          <p:nvPr/>
        </p:nvGrpSpPr>
        <p:grpSpPr>
          <a:xfrm>
            <a:off x="6796275" y="1834500"/>
            <a:ext cx="1117800" cy="1014900"/>
            <a:chOff x="726950" y="2436100"/>
            <a:chExt cx="1117800" cy="1014900"/>
          </a:xfrm>
        </p:grpSpPr>
        <p:sp>
          <p:nvSpPr>
            <p:cNvPr id="154" name="Google Shape;154;p29"/>
            <p:cNvSpPr/>
            <p:nvPr/>
          </p:nvSpPr>
          <p:spPr>
            <a:xfrm>
              <a:off x="726950" y="2436100"/>
              <a:ext cx="1117800" cy="101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9"/>
            <p:cNvSpPr/>
            <p:nvPr/>
          </p:nvSpPr>
          <p:spPr>
            <a:xfrm>
              <a:off x="783775" y="2487550"/>
              <a:ext cx="1000500" cy="91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Plate 5</a:t>
              </a:r>
              <a:endParaRPr sz="1200"/>
            </a:p>
          </p:txBody>
        </p:sp>
      </p:grpSp>
      <p:grpSp>
        <p:nvGrpSpPr>
          <p:cNvPr id="156" name="Google Shape;156;p29"/>
          <p:cNvGrpSpPr/>
          <p:nvPr/>
        </p:nvGrpSpPr>
        <p:grpSpPr>
          <a:xfrm>
            <a:off x="1631925" y="3410950"/>
            <a:ext cx="1117800" cy="1014900"/>
            <a:chOff x="726950" y="2436100"/>
            <a:chExt cx="1117800" cy="1014900"/>
          </a:xfrm>
        </p:grpSpPr>
        <p:sp>
          <p:nvSpPr>
            <p:cNvPr id="157" name="Google Shape;157;p29"/>
            <p:cNvSpPr/>
            <p:nvPr/>
          </p:nvSpPr>
          <p:spPr>
            <a:xfrm>
              <a:off x="726950" y="2436100"/>
              <a:ext cx="1117800" cy="101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9"/>
            <p:cNvSpPr/>
            <p:nvPr/>
          </p:nvSpPr>
          <p:spPr>
            <a:xfrm>
              <a:off x="783775" y="2487550"/>
              <a:ext cx="1000500" cy="91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Plate 3</a:t>
              </a:r>
              <a:endParaRPr sz="1200"/>
            </a:p>
          </p:txBody>
        </p:sp>
      </p:grpSp>
      <p:grpSp>
        <p:nvGrpSpPr>
          <p:cNvPr id="159" name="Google Shape;159;p29"/>
          <p:cNvGrpSpPr/>
          <p:nvPr/>
        </p:nvGrpSpPr>
        <p:grpSpPr>
          <a:xfrm>
            <a:off x="699350" y="1698625"/>
            <a:ext cx="1117800" cy="1014900"/>
            <a:chOff x="726950" y="2436100"/>
            <a:chExt cx="1117800" cy="1014900"/>
          </a:xfrm>
        </p:grpSpPr>
        <p:sp>
          <p:nvSpPr>
            <p:cNvPr id="160" name="Google Shape;160;p29"/>
            <p:cNvSpPr/>
            <p:nvPr/>
          </p:nvSpPr>
          <p:spPr>
            <a:xfrm>
              <a:off x="726950" y="2436100"/>
              <a:ext cx="1117800" cy="101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p:nvPr/>
          </p:nvSpPr>
          <p:spPr>
            <a:xfrm>
              <a:off x="783775" y="2487550"/>
              <a:ext cx="1000500" cy="91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Plate 1</a:t>
              </a:r>
              <a:endParaRPr sz="1200"/>
            </a:p>
          </p:txBody>
        </p:sp>
      </p:grpSp>
      <p:grpSp>
        <p:nvGrpSpPr>
          <p:cNvPr id="162" name="Google Shape;162;p29"/>
          <p:cNvGrpSpPr/>
          <p:nvPr/>
        </p:nvGrpSpPr>
        <p:grpSpPr>
          <a:xfrm>
            <a:off x="4763700" y="3410950"/>
            <a:ext cx="1117800" cy="1014900"/>
            <a:chOff x="726950" y="2436100"/>
            <a:chExt cx="1117800" cy="1014900"/>
          </a:xfrm>
        </p:grpSpPr>
        <p:sp>
          <p:nvSpPr>
            <p:cNvPr id="163" name="Google Shape;163;p29"/>
            <p:cNvSpPr/>
            <p:nvPr/>
          </p:nvSpPr>
          <p:spPr>
            <a:xfrm>
              <a:off x="726950" y="2436100"/>
              <a:ext cx="1117800" cy="101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783775" y="2487550"/>
              <a:ext cx="1000500" cy="91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Plate 4</a:t>
              </a:r>
              <a:endParaRPr sz="1200"/>
            </a:p>
          </p:txBody>
        </p:sp>
      </p:grpSp>
      <p:grpSp>
        <p:nvGrpSpPr>
          <p:cNvPr id="165" name="Google Shape;165;p29"/>
          <p:cNvGrpSpPr/>
          <p:nvPr/>
        </p:nvGrpSpPr>
        <p:grpSpPr>
          <a:xfrm>
            <a:off x="3454200" y="249900"/>
            <a:ext cx="1117800" cy="1014900"/>
            <a:chOff x="726950" y="2436100"/>
            <a:chExt cx="1117800" cy="1014900"/>
          </a:xfrm>
        </p:grpSpPr>
        <p:sp>
          <p:nvSpPr>
            <p:cNvPr id="166" name="Google Shape;166;p29"/>
            <p:cNvSpPr/>
            <p:nvPr/>
          </p:nvSpPr>
          <p:spPr>
            <a:xfrm>
              <a:off x="726950" y="2436100"/>
              <a:ext cx="1117800" cy="101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783775" y="2487550"/>
              <a:ext cx="1000500" cy="91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Plate 2</a:t>
              </a:r>
              <a:endParaRPr sz="1200"/>
            </a:p>
          </p:txBody>
        </p:sp>
      </p:grpSp>
      <p:grpSp>
        <p:nvGrpSpPr>
          <p:cNvPr id="168" name="Google Shape;168;p29"/>
          <p:cNvGrpSpPr/>
          <p:nvPr/>
        </p:nvGrpSpPr>
        <p:grpSpPr>
          <a:xfrm rot="-5400000">
            <a:off x="8339350" y="2287050"/>
            <a:ext cx="829800" cy="294900"/>
            <a:chOff x="1652775" y="1714500"/>
            <a:chExt cx="829800" cy="294900"/>
          </a:xfrm>
        </p:grpSpPr>
        <p:sp>
          <p:nvSpPr>
            <p:cNvPr id="169" name="Google Shape;169;p29"/>
            <p:cNvSpPr/>
            <p:nvPr/>
          </p:nvSpPr>
          <p:spPr>
            <a:xfrm>
              <a:off x="1652775" y="1714500"/>
              <a:ext cx="829800" cy="2949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1975125" y="1769400"/>
              <a:ext cx="185100" cy="1851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9"/>
          <p:cNvSpPr txBox="1"/>
          <p:nvPr/>
        </p:nvSpPr>
        <p:spPr>
          <a:xfrm>
            <a:off x="7340125" y="3743675"/>
            <a:ext cx="204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9900FF"/>
                </a:solidFill>
                <a:latin typeface="Proxima Nova"/>
                <a:ea typeface="Proxima Nova"/>
                <a:cs typeface="Proxima Nova"/>
                <a:sym typeface="Proxima Nova"/>
              </a:rPr>
              <a:t>Purple: Caller</a:t>
            </a:r>
            <a:endParaRPr b="1" sz="1200">
              <a:solidFill>
                <a:srgbClr val="9900FF"/>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accent4"/>
                </a:solidFill>
                <a:highlight>
                  <a:schemeClr val="dk1"/>
                </a:highlight>
                <a:latin typeface="Proxima Nova"/>
                <a:ea typeface="Proxima Nova"/>
                <a:cs typeface="Proxima Nova"/>
                <a:sym typeface="Proxima Nova"/>
              </a:rPr>
              <a:t>Yellow: Random Object</a:t>
            </a:r>
            <a:endParaRPr b="1" sz="1200">
              <a:solidFill>
                <a:schemeClr val="accent4"/>
              </a:solidFill>
              <a:highlight>
                <a:schemeClr val="dk1"/>
              </a:highlight>
              <a:latin typeface="Proxima Nova"/>
              <a:ea typeface="Proxima Nova"/>
              <a:cs typeface="Proxima Nova"/>
              <a:sym typeface="Proxima Nova"/>
            </a:endParaRPr>
          </a:p>
        </p:txBody>
      </p:sp>
      <p:sp>
        <p:nvSpPr>
          <p:cNvPr id="172" name="Google Shape;172;p29"/>
          <p:cNvSpPr/>
          <p:nvPr/>
        </p:nvSpPr>
        <p:spPr>
          <a:xfrm>
            <a:off x="4773175" y="1405900"/>
            <a:ext cx="493800" cy="400200"/>
          </a:xfrm>
          <a:prstGeom prst="snip2SameRect">
            <a:avLst>
              <a:gd fmla="val 16667" name="adj1"/>
              <a:gd fmla="val 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73" name="Google Shape;173;p29"/>
          <p:cNvSpPr/>
          <p:nvPr/>
        </p:nvSpPr>
        <p:spPr>
          <a:xfrm>
            <a:off x="2502325" y="2849388"/>
            <a:ext cx="493800" cy="400200"/>
          </a:xfrm>
          <a:prstGeom prst="snip2SameRect">
            <a:avLst>
              <a:gd fmla="val 16667" name="adj1"/>
              <a:gd fmla="val 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74" name="Google Shape;174;p29"/>
          <p:cNvSpPr/>
          <p:nvPr/>
        </p:nvSpPr>
        <p:spPr>
          <a:xfrm>
            <a:off x="6332975" y="3589775"/>
            <a:ext cx="493800" cy="400200"/>
          </a:xfrm>
          <a:prstGeom prst="snip2SameRect">
            <a:avLst>
              <a:gd fmla="val 16667" name="adj1"/>
              <a:gd fmla="val 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75" name="Google Shape;175;p29"/>
          <p:cNvSpPr/>
          <p:nvPr/>
        </p:nvSpPr>
        <p:spPr>
          <a:xfrm>
            <a:off x="6020575" y="813825"/>
            <a:ext cx="493800" cy="400200"/>
          </a:xfrm>
          <a:prstGeom prst="snip2SameRect">
            <a:avLst>
              <a:gd fmla="val 16667" name="adj1"/>
              <a:gd fmla="val 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76" name="Google Shape;176;p29"/>
          <p:cNvSpPr/>
          <p:nvPr/>
        </p:nvSpPr>
        <p:spPr>
          <a:xfrm>
            <a:off x="4731250" y="170675"/>
            <a:ext cx="493800" cy="400200"/>
          </a:xfrm>
          <a:prstGeom prst="snip2SameRect">
            <a:avLst>
              <a:gd fmla="val 16667" name="adj1"/>
              <a:gd fmla="val 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pic>
        <p:nvPicPr>
          <p:cNvPr id="177" name="Google Shape;177;p29"/>
          <p:cNvPicPr preferRelativeResize="0"/>
          <p:nvPr/>
        </p:nvPicPr>
        <p:blipFill>
          <a:blip r:embed="rId3">
            <a:alphaModFix/>
          </a:blip>
          <a:stretch>
            <a:fillRect/>
          </a:stretch>
        </p:blipFill>
        <p:spPr>
          <a:xfrm>
            <a:off x="3815039" y="1316314"/>
            <a:ext cx="215450" cy="182050"/>
          </a:xfrm>
          <a:prstGeom prst="rect">
            <a:avLst/>
          </a:prstGeom>
          <a:noFill/>
          <a:ln>
            <a:noFill/>
          </a:ln>
        </p:spPr>
      </p:pic>
      <p:cxnSp>
        <p:nvCxnSpPr>
          <p:cNvPr id="178" name="Google Shape;178;p29"/>
          <p:cNvCxnSpPr>
            <a:stCxn id="152" idx="6"/>
          </p:cNvCxnSpPr>
          <p:nvPr/>
        </p:nvCxnSpPr>
        <p:spPr>
          <a:xfrm>
            <a:off x="4279250" y="1896250"/>
            <a:ext cx="4211100" cy="494400"/>
          </a:xfrm>
          <a:prstGeom prst="straightConnector1">
            <a:avLst/>
          </a:prstGeom>
          <a:noFill/>
          <a:ln cap="flat" cmpd="sng" w="9525">
            <a:solidFill>
              <a:srgbClr val="FF9900"/>
            </a:solidFill>
            <a:prstDash val="solid"/>
            <a:round/>
            <a:headEnd len="med" w="med" type="none"/>
            <a:tailEnd len="med" w="med" type="triangle"/>
          </a:ln>
        </p:spPr>
      </p:cxnSp>
      <p:sp>
        <p:nvSpPr>
          <p:cNvPr id="179" name="Google Shape;179;p29"/>
          <p:cNvSpPr/>
          <p:nvPr/>
        </p:nvSpPr>
        <p:spPr>
          <a:xfrm>
            <a:off x="4018725" y="1615725"/>
            <a:ext cx="658500" cy="658500"/>
          </a:xfrm>
          <a:prstGeom prst="arc">
            <a:avLst>
              <a:gd fmla="val 14232872"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txBox="1"/>
          <p:nvPr/>
        </p:nvSpPr>
        <p:spPr>
          <a:xfrm>
            <a:off x="4380300" y="1316325"/>
            <a:ext cx="3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θ</a:t>
            </a:r>
            <a:endParaRPr>
              <a:latin typeface="Proxima Nova"/>
              <a:ea typeface="Proxima Nova"/>
              <a:cs typeface="Proxima Nova"/>
              <a:sym typeface="Proxima Nova"/>
            </a:endParaRPr>
          </a:p>
        </p:txBody>
      </p:sp>
      <p:sp>
        <p:nvSpPr>
          <p:cNvPr id="181" name="Google Shape;181;p29"/>
          <p:cNvSpPr txBox="1"/>
          <p:nvPr/>
        </p:nvSpPr>
        <p:spPr>
          <a:xfrm>
            <a:off x="6028250" y="1997975"/>
            <a:ext cx="7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a:t>
            </a:r>
            <a:endParaRPr>
              <a:latin typeface="Proxima Nova"/>
              <a:ea typeface="Proxima Nova"/>
              <a:cs typeface="Proxima Nova"/>
              <a:sym typeface="Proxima Nova"/>
            </a:endParaRPr>
          </a:p>
        </p:txBody>
      </p:sp>
      <p:cxnSp>
        <p:nvCxnSpPr>
          <p:cNvPr id="182" name="Google Shape;182;p29"/>
          <p:cNvCxnSpPr>
            <a:stCxn id="183" idx="0"/>
            <a:endCxn id="183" idx="0"/>
          </p:cNvCxnSpPr>
          <p:nvPr/>
        </p:nvCxnSpPr>
        <p:spPr>
          <a:xfrm>
            <a:off x="4638200" y="2206075"/>
            <a:ext cx="0" cy="0"/>
          </a:xfrm>
          <a:prstGeom prst="straightConnector1">
            <a:avLst/>
          </a:prstGeom>
          <a:noFill/>
          <a:ln cap="flat" cmpd="sng" w="9525">
            <a:solidFill>
              <a:schemeClr val="dk2"/>
            </a:solidFill>
            <a:prstDash val="solid"/>
            <a:round/>
            <a:headEnd len="med" w="med" type="none"/>
            <a:tailEnd len="med" w="med" type="none"/>
          </a:ln>
        </p:spPr>
      </p:cxnSp>
      <p:sp>
        <p:nvSpPr>
          <p:cNvPr id="184" name="Google Shape;184;p29"/>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
        <p:nvSpPr>
          <p:cNvPr id="185" name="Google Shape;185;p29"/>
          <p:cNvSpPr/>
          <p:nvPr/>
        </p:nvSpPr>
        <p:spPr>
          <a:xfrm>
            <a:off x="4539638" y="2192863"/>
            <a:ext cx="713100" cy="69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rPr>
              <a:t>Coaster</a:t>
            </a:r>
            <a:endParaRPr sz="700">
              <a:solidFill>
                <a:schemeClr val="lt1"/>
              </a:solidFill>
            </a:endParaRPr>
          </a:p>
        </p:txBody>
      </p:sp>
      <p:sp>
        <p:nvSpPr>
          <p:cNvPr id="186" name="Google Shape;186;p29"/>
          <p:cNvSpPr/>
          <p:nvPr/>
        </p:nvSpPr>
        <p:spPr>
          <a:xfrm>
            <a:off x="5908225" y="1361363"/>
            <a:ext cx="713100" cy="69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rPr>
              <a:t>Coaster</a:t>
            </a:r>
            <a:endParaRPr sz="700">
              <a:solidFill>
                <a:schemeClr val="lt1"/>
              </a:solidFill>
            </a:endParaRPr>
          </a:p>
        </p:txBody>
      </p:sp>
      <p:sp>
        <p:nvSpPr>
          <p:cNvPr id="187" name="Google Shape;187;p29"/>
          <p:cNvSpPr/>
          <p:nvPr/>
        </p:nvSpPr>
        <p:spPr>
          <a:xfrm>
            <a:off x="7129588" y="984988"/>
            <a:ext cx="713100" cy="69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rPr>
              <a:t>Coaster</a:t>
            </a:r>
            <a:endParaRPr sz="700">
              <a:solidFill>
                <a:schemeClr val="lt1"/>
              </a:solidFill>
            </a:endParaRPr>
          </a:p>
        </p:txBody>
      </p:sp>
      <p:sp>
        <p:nvSpPr>
          <p:cNvPr id="188" name="Google Shape;188;p29"/>
          <p:cNvSpPr/>
          <p:nvPr/>
        </p:nvSpPr>
        <p:spPr>
          <a:xfrm>
            <a:off x="7968988" y="1453863"/>
            <a:ext cx="713100" cy="69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rPr>
              <a:t>Coaster</a:t>
            </a:r>
            <a:endParaRPr sz="700">
              <a:solidFill>
                <a:schemeClr val="lt1"/>
              </a:solidFill>
            </a:endParaRPr>
          </a:p>
        </p:txBody>
      </p:sp>
      <p:sp>
        <p:nvSpPr>
          <p:cNvPr id="189" name="Google Shape;189;p29"/>
          <p:cNvSpPr txBox="1"/>
          <p:nvPr>
            <p:ph type="title"/>
          </p:nvPr>
        </p:nvSpPr>
        <p:spPr>
          <a:xfrm>
            <a:off x="474130" y="554075"/>
            <a:ext cx="3092100" cy="5136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 sz="2500">
                <a:solidFill>
                  <a:srgbClr val="910513"/>
                </a:solidFill>
              </a:rPr>
              <a:t>Proposed</a:t>
            </a:r>
            <a:r>
              <a:rPr b="1" lang="en" sz="2500">
                <a:solidFill>
                  <a:srgbClr val="910513"/>
                </a:solidFill>
              </a:rPr>
              <a:t>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xit" presetID="10" presetSubtype="0">
                                  <p:stCondLst>
                                    <p:cond delay="0"/>
                                  </p:stCondLst>
                                  <p:childTnLst>
                                    <p:animEffect filter="fade" transition="out">
                                      <p:cBhvr>
                                        <p:cTn dur="1000"/>
                                        <p:tgtEl>
                                          <p:spTgt spid="177"/>
                                        </p:tgtEl>
                                      </p:cBhvr>
                                    </p:animEffect>
                                    <p:set>
                                      <p:cBhvr>
                                        <p:cTn dur="1" fill="hold">
                                          <p:stCondLst>
                                            <p:cond delay="1000"/>
                                          </p:stCondLst>
                                        </p:cTn>
                                        <p:tgtEl>
                                          <p:spTgt spid="1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2"/>
                                        </p:tgtEl>
                                      </p:cBhvr>
                                    </p:animEffect>
                                    <p:set>
                                      <p:cBhvr>
                                        <p:cTn dur="1" fill="hold">
                                          <p:stCondLst>
                                            <p:cond delay="1000"/>
                                          </p:stCondLst>
                                        </p:cTn>
                                        <p:tgtEl>
                                          <p:spTgt spid="1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8"/>
                                        </p:tgtEl>
                                      </p:cBhvr>
                                    </p:animEffect>
                                    <p:set>
                                      <p:cBhvr>
                                        <p:cTn dur="1" fill="hold">
                                          <p:stCondLst>
                                            <p:cond delay="1000"/>
                                          </p:stCondLst>
                                        </p:cTn>
                                        <p:tgtEl>
                                          <p:spTgt spid="1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9"/>
                                        </p:tgtEl>
                                      </p:cBhvr>
                                    </p:animEffect>
                                    <p:set>
                                      <p:cBhvr>
                                        <p:cTn dur="1" fill="hold">
                                          <p:stCondLst>
                                            <p:cond delay="1000"/>
                                          </p:stCondLst>
                                        </p:cTn>
                                        <p:tgtEl>
                                          <p:spTgt spid="1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1"/>
                                        </p:tgtEl>
                                      </p:cBhvr>
                                    </p:animEffect>
                                    <p:set>
                                      <p:cBhvr>
                                        <p:cTn dur="1" fill="hold">
                                          <p:stCondLst>
                                            <p:cond delay="1000"/>
                                          </p:stCondLst>
                                        </p:cTn>
                                        <p:tgtEl>
                                          <p:spTgt spid="1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0"/>
                                        </p:tgtEl>
                                      </p:cBhvr>
                                    </p:animEffect>
                                    <p:set>
                                      <p:cBhvr>
                                        <p:cTn dur="1" fill="hold">
                                          <p:stCondLst>
                                            <p:cond delay="1000"/>
                                          </p:stCondLst>
                                        </p:cTn>
                                        <p:tgtEl>
                                          <p:spTgt spid="1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2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5"/>
                                        </p:tgtEl>
                                      </p:cBhvr>
                                    </p:animEffect>
                                    <p:set>
                                      <p:cBhvr>
                                        <p:cTn dur="1" fill="hold">
                                          <p:stCondLst>
                                            <p:cond delay="1000"/>
                                          </p:stCondLst>
                                        </p:cTn>
                                        <p:tgtEl>
                                          <p:spTgt spid="1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1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6"/>
                                        </p:tgtEl>
                                      </p:cBhvr>
                                    </p:animEffect>
                                    <p:set>
                                      <p:cBhvr>
                                        <p:cTn dur="1" fill="hold">
                                          <p:stCondLst>
                                            <p:cond delay="1000"/>
                                          </p:stCondLst>
                                        </p:cTn>
                                        <p:tgtEl>
                                          <p:spTgt spid="1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7"/>
                                        </p:tgtEl>
                                      </p:cBhvr>
                                    </p:animEffect>
                                    <p:set>
                                      <p:cBhvr>
                                        <p:cTn dur="1" fill="hold">
                                          <p:stCondLst>
                                            <p:cond delay="1000"/>
                                          </p:stCondLst>
                                        </p:cTn>
                                        <p:tgtEl>
                                          <p:spTgt spid="1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474133" y="554075"/>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Delivered System</a:t>
            </a:r>
            <a:endParaRPr/>
          </a:p>
        </p:txBody>
      </p:sp>
      <p:sp>
        <p:nvSpPr>
          <p:cNvPr id="195" name="Google Shape;195;p30"/>
          <p:cNvSpPr txBox="1"/>
          <p:nvPr>
            <p:ph idx="1" type="body"/>
          </p:nvPr>
        </p:nvSpPr>
        <p:spPr>
          <a:xfrm>
            <a:off x="1301875" y="1572675"/>
            <a:ext cx="1915500" cy="1890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Pic of pi + monitor</a:t>
            </a:r>
            <a:endParaRPr/>
          </a:p>
        </p:txBody>
      </p:sp>
      <p:sp>
        <p:nvSpPr>
          <p:cNvPr id="196" name="Google Shape;196;p30"/>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197" name="Google Shape;197;p30"/>
          <p:cNvSpPr txBox="1"/>
          <p:nvPr>
            <p:ph idx="1" type="body"/>
          </p:nvPr>
        </p:nvSpPr>
        <p:spPr>
          <a:xfrm>
            <a:off x="5153351" y="1572675"/>
            <a:ext cx="2254500" cy="1429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Overview shot</a:t>
            </a:r>
            <a:endParaRPr/>
          </a:p>
        </p:txBody>
      </p:sp>
      <p:pic>
        <p:nvPicPr>
          <p:cNvPr id="198" name="Google Shape;198;p30"/>
          <p:cNvPicPr preferRelativeResize="0"/>
          <p:nvPr/>
        </p:nvPicPr>
        <p:blipFill rotWithShape="1">
          <a:blip r:embed="rId3">
            <a:alphaModFix/>
          </a:blip>
          <a:srcRect b="14389" l="2291" r="8542" t="13046"/>
          <a:stretch/>
        </p:blipFill>
        <p:spPr>
          <a:xfrm>
            <a:off x="150075" y="1137650"/>
            <a:ext cx="4303826" cy="2626925"/>
          </a:xfrm>
          <a:prstGeom prst="rect">
            <a:avLst/>
          </a:prstGeom>
          <a:noFill/>
          <a:ln>
            <a:noFill/>
          </a:ln>
        </p:spPr>
      </p:pic>
      <p:pic>
        <p:nvPicPr>
          <p:cNvPr id="199" name="Google Shape;199;p30"/>
          <p:cNvPicPr preferRelativeResize="0"/>
          <p:nvPr/>
        </p:nvPicPr>
        <p:blipFill rotWithShape="1">
          <a:blip r:embed="rId4">
            <a:alphaModFix/>
          </a:blip>
          <a:srcRect b="15310" l="4241" r="20553" t="37406"/>
          <a:stretch/>
        </p:blipFill>
        <p:spPr>
          <a:xfrm>
            <a:off x="4612475" y="1199700"/>
            <a:ext cx="4440248" cy="2263576"/>
          </a:xfrm>
          <a:prstGeom prst="rect">
            <a:avLst/>
          </a:prstGeom>
          <a:noFill/>
          <a:ln>
            <a:noFill/>
          </a:ln>
        </p:spPr>
      </p:pic>
      <p:sp>
        <p:nvSpPr>
          <p:cNvPr id="200" name="Google Shape;200;p30"/>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910513"/>
                </a:solidFill>
              </a:rPr>
              <a:t>System Specification</a:t>
            </a:r>
            <a:endParaRPr sz="5200"/>
          </a:p>
        </p:txBody>
      </p:sp>
      <p:sp>
        <p:nvSpPr>
          <p:cNvPr id="206" name="Google Shape;206;p31"/>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System Specifications </a:t>
            </a:r>
            <a:endParaRPr/>
          </a:p>
        </p:txBody>
      </p:sp>
      <p:sp>
        <p:nvSpPr>
          <p:cNvPr id="212" name="Google Shape;212;p32"/>
          <p:cNvSpPr txBox="1"/>
          <p:nvPr>
            <p:ph idx="1" type="body"/>
          </p:nvPr>
        </p:nvSpPr>
        <p:spPr>
          <a:xfrm>
            <a:off x="387975" y="652050"/>
            <a:ext cx="4098000" cy="3839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Mostly full container of liquid doesn’t spill when moving</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Transport items without the items falling off</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Detect the edges of the table and avoid falling off</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Avoid objects that are in the coaster’s moving path</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Arrive at the caller to an accuracy of 15 cm between the closest points of the coaster and caller</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p:txBody>
      </p:sp>
      <p:sp>
        <p:nvSpPr>
          <p:cNvPr id="213" name="Google Shape;213;p32"/>
          <p:cNvSpPr txBox="1"/>
          <p:nvPr>
            <p:ph idx="2" type="body"/>
          </p:nvPr>
        </p:nvSpPr>
        <p:spPr>
          <a:xfrm>
            <a:off x="3514051" y="4698725"/>
            <a:ext cx="47439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214" name="Google Shape;214;p32"/>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
        <p:nvSpPr>
          <p:cNvPr id="215" name="Google Shape;215;p32"/>
          <p:cNvSpPr txBox="1"/>
          <p:nvPr>
            <p:ph idx="1" type="body"/>
          </p:nvPr>
        </p:nvSpPr>
        <p:spPr>
          <a:xfrm>
            <a:off x="4655175" y="558150"/>
            <a:ext cx="4098000" cy="3975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lang="en" sz="1600"/>
              <a:t>Test Plan</a:t>
            </a:r>
            <a:endParaRPr sz="1600"/>
          </a:p>
          <a:p>
            <a:pPr indent="0" lvl="0" marL="0" rtl="0" algn="ctr">
              <a:lnSpc>
                <a:spcPct val="100000"/>
              </a:lnSpc>
              <a:spcBef>
                <a:spcPts val="0"/>
              </a:spcBef>
              <a:spcAft>
                <a:spcPts val="0"/>
              </a:spcAft>
              <a:buNone/>
            </a:pPr>
            <a:r>
              <a:t/>
            </a:r>
            <a:endParaRPr sz="1600"/>
          </a:p>
          <a:p>
            <a:pPr indent="-311150" lvl="0" marL="457200" rtl="0" algn="l">
              <a:lnSpc>
                <a:spcPct val="100000"/>
              </a:lnSpc>
              <a:spcBef>
                <a:spcPts val="0"/>
              </a:spcBef>
              <a:spcAft>
                <a:spcPts val="0"/>
              </a:spcAft>
              <a:buSzPts val="1300"/>
              <a:buAutoNum type="arabicPeriod"/>
            </a:pPr>
            <a:r>
              <a:rPr b="0" lang="en" sz="1300"/>
              <a:t>Place an 80% full glass/bowl of water and visibly check that the moving coaster doesn’t spill</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Put objects on moving coaster and watch if object falls</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Watch if the moving coaster falls off when caller is away from the table</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Put objects in path and check if moving coaster bumps into object</a:t>
            </a:r>
            <a:endParaRPr b="0" sz="1300"/>
          </a:p>
          <a:p>
            <a:pPr indent="0" lvl="0" marL="45720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Use a tape measure to check the distance from destination</a:t>
            </a:r>
            <a:endParaRPr b="0" sz="1300"/>
          </a:p>
          <a:p>
            <a:pPr indent="0" lvl="0" marL="457200" rtl="0" algn="l">
              <a:lnSpc>
                <a:spcPct val="100000"/>
              </a:lnSpc>
              <a:spcBef>
                <a:spcPts val="0"/>
              </a:spcBef>
              <a:spcAft>
                <a:spcPts val="0"/>
              </a:spcAft>
              <a:buNone/>
            </a:pPr>
            <a:r>
              <a:t/>
            </a:r>
            <a:endParaRPr b="0" sz="1300"/>
          </a:p>
        </p:txBody>
      </p:sp>
      <p:cxnSp>
        <p:nvCxnSpPr>
          <p:cNvPr id="216" name="Google Shape;216;p32"/>
          <p:cNvCxnSpPr/>
          <p:nvPr/>
        </p:nvCxnSpPr>
        <p:spPr>
          <a:xfrm>
            <a:off x="4502775" y="915275"/>
            <a:ext cx="0" cy="3376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466658" y="420075"/>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910513"/>
              </a:buClr>
              <a:buSzPts val="2500"/>
              <a:buFont typeface="Arial"/>
              <a:buNone/>
            </a:pPr>
            <a:r>
              <a:rPr lang="en"/>
              <a:t>System Specifications</a:t>
            </a:r>
            <a:endParaRPr/>
          </a:p>
        </p:txBody>
      </p:sp>
      <p:sp>
        <p:nvSpPr>
          <p:cNvPr id="222" name="Google Shape;222;p33"/>
          <p:cNvSpPr txBox="1"/>
          <p:nvPr>
            <p:ph idx="2" type="body"/>
          </p:nvPr>
        </p:nvSpPr>
        <p:spPr>
          <a:xfrm>
            <a:off x="3784376" y="4698725"/>
            <a:ext cx="44736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223" name="Google Shape;223;p33"/>
          <p:cNvSpPr txBox="1"/>
          <p:nvPr>
            <p:ph idx="1" type="body"/>
          </p:nvPr>
        </p:nvSpPr>
        <p:spPr>
          <a:xfrm>
            <a:off x="4668900" y="675975"/>
            <a:ext cx="4332300" cy="3675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lang="en" sz="1600"/>
              <a:t>Test Plan</a:t>
            </a:r>
            <a:endParaRPr b="0" sz="1300" strike="sngStrike"/>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6. 	</a:t>
            </a:r>
            <a:r>
              <a:rPr b="0" lang="en" sz="1300"/>
              <a:t>Place an object that weighs 3 lbs and check if </a:t>
            </a:r>
            <a:endParaRPr b="0" sz="1300"/>
          </a:p>
          <a:p>
            <a:pPr indent="457200" lvl="0" marL="0" rtl="0" algn="l">
              <a:lnSpc>
                <a:spcPct val="100000"/>
              </a:lnSpc>
              <a:spcBef>
                <a:spcPts val="0"/>
              </a:spcBef>
              <a:spcAft>
                <a:spcPts val="0"/>
              </a:spcAft>
              <a:buNone/>
            </a:pPr>
            <a:r>
              <a:rPr b="0" lang="en" sz="1300"/>
              <a:t>system is stable while moving</a:t>
            </a:r>
            <a:endParaRPr b="0" sz="1300"/>
          </a:p>
          <a:p>
            <a:pPr indent="457200" lvl="0" marL="0" rtl="0" algn="l">
              <a:lnSpc>
                <a:spcPct val="100000"/>
              </a:lnSpc>
              <a:spcBef>
                <a:spcPts val="0"/>
              </a:spcBef>
              <a:spcAft>
                <a:spcPts val="0"/>
              </a:spcAft>
              <a:buNone/>
            </a:pPr>
            <a:r>
              <a:t/>
            </a:r>
            <a:endParaRPr b="0" sz="1300"/>
          </a:p>
          <a:p>
            <a:pPr indent="45720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7.	Press both callers and see if the coaster moves</a:t>
            </a:r>
            <a:endParaRPr b="0" sz="1300"/>
          </a:p>
          <a:p>
            <a:pPr indent="0" lvl="0" marL="457200" rtl="0" algn="l">
              <a:lnSpc>
                <a:spcPct val="100000"/>
              </a:lnSpc>
              <a:spcBef>
                <a:spcPts val="0"/>
              </a:spcBef>
              <a:spcAft>
                <a:spcPts val="0"/>
              </a:spcAft>
              <a:buNone/>
            </a:pPr>
            <a:r>
              <a:rPr b="0" lang="en" sz="1300"/>
              <a:t>to the first caller only</a:t>
            </a:r>
            <a:endParaRPr b="0" sz="1300"/>
          </a:p>
          <a:p>
            <a:pPr indent="0" lvl="0" marL="457200" rtl="0" algn="l">
              <a:lnSpc>
                <a:spcPct val="100000"/>
              </a:lnSpc>
              <a:spcBef>
                <a:spcPts val="0"/>
              </a:spcBef>
              <a:spcAft>
                <a:spcPts val="0"/>
              </a:spcAft>
              <a:buNone/>
            </a:pPr>
            <a:r>
              <a:t/>
            </a:r>
            <a:endParaRPr b="0" sz="1300"/>
          </a:p>
          <a:p>
            <a:pPr indent="0" lvl="0" marL="45720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8.	Use</a:t>
            </a:r>
            <a:r>
              <a:rPr b="0" lang="en" sz="1300"/>
              <a:t> tape measure to check coaster size</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9.	Find and put on irregular </a:t>
            </a:r>
            <a:r>
              <a:rPr b="0" lang="en" sz="1300"/>
              <a:t>shaped</a:t>
            </a:r>
            <a:r>
              <a:rPr b="0" lang="en" sz="1300"/>
              <a:t> tables and check </a:t>
            </a:r>
            <a:endParaRPr b="0" sz="1300"/>
          </a:p>
          <a:p>
            <a:pPr indent="457200" lvl="0" marL="0" rtl="0" algn="l">
              <a:lnSpc>
                <a:spcPct val="100000"/>
              </a:lnSpc>
              <a:spcBef>
                <a:spcPts val="0"/>
              </a:spcBef>
              <a:spcAft>
                <a:spcPts val="0"/>
              </a:spcAft>
              <a:buNone/>
            </a:pPr>
            <a:r>
              <a:rPr b="0" lang="en" sz="1300"/>
              <a:t>if it falls off</a:t>
            </a:r>
            <a:endParaRPr b="0" sz="1300"/>
          </a:p>
        </p:txBody>
      </p:sp>
      <p:sp>
        <p:nvSpPr>
          <p:cNvPr id="224" name="Google Shape;224;p33"/>
          <p:cNvSpPr txBox="1"/>
          <p:nvPr>
            <p:ph idx="1" type="body"/>
          </p:nvPr>
        </p:nvSpPr>
        <p:spPr>
          <a:xfrm>
            <a:off x="322875" y="933675"/>
            <a:ext cx="4332300" cy="35205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6.	</a:t>
            </a:r>
            <a:r>
              <a:rPr b="0" lang="en" sz="1300"/>
              <a:t>Support up to 3 lbs</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7. 	System supports at least 2 callers at the same </a:t>
            </a:r>
            <a:endParaRPr b="0" sz="1300"/>
          </a:p>
          <a:p>
            <a:pPr indent="457200" lvl="0" marL="0" rtl="0" algn="l">
              <a:lnSpc>
                <a:spcPct val="100000"/>
              </a:lnSpc>
              <a:spcBef>
                <a:spcPts val="0"/>
              </a:spcBef>
              <a:spcAft>
                <a:spcPts val="0"/>
              </a:spcAft>
              <a:buNone/>
            </a:pPr>
            <a:r>
              <a:rPr b="0" lang="en" sz="1300"/>
              <a:t>time</a:t>
            </a:r>
            <a:endParaRPr b="0" sz="1300"/>
          </a:p>
          <a:p>
            <a:pPr indent="0" lvl="0" marL="457200" rtl="0" algn="l">
              <a:lnSpc>
                <a:spcPct val="100000"/>
              </a:lnSpc>
              <a:spcBef>
                <a:spcPts val="0"/>
              </a:spcBef>
              <a:spcAft>
                <a:spcPts val="0"/>
              </a:spcAft>
              <a:buNone/>
            </a:pPr>
            <a:r>
              <a:t/>
            </a:r>
            <a:endParaRPr b="0" sz="1300"/>
          </a:p>
          <a:p>
            <a:pPr indent="0" lvl="0" marL="45720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8. 	Coaster diameter is within 30 cm</a:t>
            </a:r>
            <a:endParaRPr b="0" sz="1300"/>
          </a:p>
          <a:p>
            <a:pPr indent="0" lvl="0" marL="0" rtl="0" algn="l">
              <a:lnSpc>
                <a:spcPct val="100000"/>
              </a:lnSpc>
              <a:spcBef>
                <a:spcPts val="0"/>
              </a:spcBef>
              <a:spcAft>
                <a:spcPts val="0"/>
              </a:spcAft>
              <a:buNone/>
            </a:pPr>
            <a:r>
              <a:t/>
            </a:r>
            <a:endParaRPr b="0" sz="1300"/>
          </a:p>
          <a:p>
            <a:pPr indent="0" lvl="0" marL="45720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9.	Be able to use the moving coaster </a:t>
            </a:r>
            <a:r>
              <a:rPr b="0" lang="en" sz="1300"/>
              <a:t>regardless of </a:t>
            </a:r>
            <a:endParaRPr b="0" sz="1300"/>
          </a:p>
          <a:p>
            <a:pPr indent="457200" lvl="0" marL="0" rtl="0" algn="l">
              <a:lnSpc>
                <a:spcPct val="100000"/>
              </a:lnSpc>
              <a:spcBef>
                <a:spcPts val="0"/>
              </a:spcBef>
              <a:spcAft>
                <a:spcPts val="0"/>
              </a:spcAft>
              <a:buNone/>
            </a:pPr>
            <a:r>
              <a:rPr b="0" lang="en" sz="1300"/>
              <a:t>table shape</a:t>
            </a:r>
            <a:endParaRPr b="0" sz="1300"/>
          </a:p>
          <a:p>
            <a:pPr indent="45720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p:txBody>
      </p:sp>
      <p:cxnSp>
        <p:nvCxnSpPr>
          <p:cNvPr id="225" name="Google Shape;225;p33"/>
          <p:cNvCxnSpPr/>
          <p:nvPr/>
        </p:nvCxnSpPr>
        <p:spPr>
          <a:xfrm>
            <a:off x="4502775" y="933675"/>
            <a:ext cx="0" cy="337620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33"/>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 Slide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r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Slide-3">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sing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ntent Slide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